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317" r:id="rId6"/>
    <p:sldId id="263" r:id="rId7"/>
    <p:sldId id="266" r:id="rId8"/>
    <p:sldId id="267" r:id="rId9"/>
    <p:sldId id="268" r:id="rId10"/>
    <p:sldId id="269" r:id="rId11"/>
    <p:sldId id="271" r:id="rId12"/>
    <p:sldId id="272" r:id="rId13"/>
    <p:sldId id="270" r:id="rId14"/>
    <p:sldId id="273" r:id="rId15"/>
    <p:sldId id="274" r:id="rId16"/>
    <p:sldId id="275" r:id="rId17"/>
    <p:sldId id="276" r:id="rId18"/>
    <p:sldId id="277" r:id="rId19"/>
    <p:sldId id="278" r:id="rId20"/>
    <p:sldId id="279" r:id="rId21"/>
    <p:sldId id="313" r:id="rId22"/>
    <p:sldId id="280" r:id="rId23"/>
    <p:sldId id="281" r:id="rId24"/>
    <p:sldId id="282" r:id="rId25"/>
    <p:sldId id="283" r:id="rId26"/>
    <p:sldId id="314" r:id="rId27"/>
    <p:sldId id="284" r:id="rId28"/>
    <p:sldId id="285" r:id="rId29"/>
    <p:sldId id="315" r:id="rId30"/>
    <p:sldId id="316"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264" r:id="rId45"/>
    <p:sldId id="301" r:id="rId46"/>
    <p:sldId id="303" r:id="rId47"/>
    <p:sldId id="305" r:id="rId48"/>
    <p:sldId id="306" r:id="rId49"/>
    <p:sldId id="307" r:id="rId50"/>
    <p:sldId id="308" r:id="rId51"/>
    <p:sldId id="318" r:id="rId52"/>
    <p:sldId id="319" r:id="rId53"/>
    <p:sldId id="320" r:id="rId54"/>
    <p:sldId id="346" r:id="rId55"/>
    <p:sldId id="347" r:id="rId56"/>
    <p:sldId id="348" r:id="rId57"/>
    <p:sldId id="349" r:id="rId58"/>
    <p:sldId id="351" r:id="rId59"/>
    <p:sldId id="353" r:id="rId60"/>
    <p:sldId id="359" r:id="rId61"/>
    <p:sldId id="388" r:id="rId62"/>
    <p:sldId id="389" r:id="rId63"/>
    <p:sldId id="322" r:id="rId64"/>
    <p:sldId id="363" r:id="rId65"/>
    <p:sldId id="367" r:id="rId66"/>
    <p:sldId id="368" r:id="rId67"/>
    <p:sldId id="369" r:id="rId68"/>
    <p:sldId id="370" r:id="rId69"/>
    <p:sldId id="371" r:id="rId70"/>
    <p:sldId id="372" r:id="rId71"/>
    <p:sldId id="373" r:id="rId72"/>
    <p:sldId id="374" r:id="rId73"/>
    <p:sldId id="375" r:id="rId74"/>
    <p:sldId id="376" r:id="rId75"/>
    <p:sldId id="377" r:id="rId76"/>
    <p:sldId id="379" r:id="rId77"/>
    <p:sldId id="381" r:id="rId78"/>
    <p:sldId id="382" r:id="rId79"/>
    <p:sldId id="383" r:id="rId80"/>
    <p:sldId id="384" r:id="rId81"/>
    <p:sldId id="366" r:id="rId82"/>
    <p:sldId id="323" r:id="rId83"/>
    <p:sldId id="324" r:id="rId84"/>
    <p:sldId id="325" r:id="rId85"/>
    <p:sldId id="326" r:id="rId86"/>
    <p:sldId id="327" r:id="rId87"/>
    <p:sldId id="328" r:id="rId88"/>
    <p:sldId id="329" r:id="rId89"/>
    <p:sldId id="330" r:id="rId90"/>
    <p:sldId id="331" r:id="rId91"/>
    <p:sldId id="332" r:id="rId92"/>
    <p:sldId id="334" r:id="rId93"/>
    <p:sldId id="335" r:id="rId94"/>
    <p:sldId id="336" r:id="rId95"/>
    <p:sldId id="337" r:id="rId96"/>
    <p:sldId id="338" r:id="rId97"/>
    <p:sldId id="339" r:id="rId98"/>
    <p:sldId id="340" r:id="rId99"/>
    <p:sldId id="341" r:id="rId100"/>
    <p:sldId id="342" r:id="rId101"/>
    <p:sldId id="343" r:id="rId102"/>
    <p:sldId id="344" r:id="rId103"/>
    <p:sldId id="333" r:id="rId104"/>
    <p:sldId id="345" r:id="rId105"/>
    <p:sldId id="265" r:id="rId106"/>
  </p:sldIdLst>
  <p:sldSz cx="18288000" cy="10287000"/>
  <p:notesSz cx="6858000" cy="9144000"/>
  <p:embeddedFontLst>
    <p:embeddedFont>
      <p:font typeface="Arial Bold"/>
      <p:regular r:id="rId107"/>
      <p:bold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641EA-92A3-405A-9903-942FD45D2D7D}" v="1284" dt="2025-04-18T22:59:50.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9" d="100"/>
          <a:sy n="59" d="100"/>
        </p:scale>
        <p:origin x="34" y="-1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6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49.sv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8.pn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svg"/><Relationship Id="rId7"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3.png"/><Relationship Id="rId9"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sv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3.png"/><Relationship Id="rId9"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85800" y="1592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7" name="Group 7"/>
          <p:cNvGrpSpPr/>
          <p:nvPr/>
        </p:nvGrpSpPr>
        <p:grpSpPr>
          <a:xfrm rot="1383774">
            <a:off x="7565571" y="197405"/>
            <a:ext cx="11226909" cy="14341591"/>
            <a:chOff x="0" y="0"/>
            <a:chExt cx="2956881" cy="3777209"/>
          </a:xfrm>
        </p:grpSpPr>
        <p:sp>
          <p:nvSpPr>
            <p:cNvPr id="8" name="Freeform 8"/>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9" name="TextBox 9"/>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10" name="Group 10"/>
          <p:cNvGrpSpPr/>
          <p:nvPr/>
        </p:nvGrpSpPr>
        <p:grpSpPr>
          <a:xfrm rot="1383774">
            <a:off x="7012072" y="108644"/>
            <a:ext cx="10773748" cy="14341591"/>
            <a:chOff x="0" y="0"/>
            <a:chExt cx="2837530" cy="3777209"/>
          </a:xfrm>
        </p:grpSpPr>
        <p:sp>
          <p:nvSpPr>
            <p:cNvPr id="11" name="Freeform 11"/>
            <p:cNvSpPr/>
            <p:nvPr/>
          </p:nvSpPr>
          <p:spPr>
            <a:xfrm>
              <a:off x="0" y="0"/>
              <a:ext cx="2837530" cy="3777209"/>
            </a:xfrm>
            <a:custGeom>
              <a:avLst/>
              <a:gdLst/>
              <a:ahLst/>
              <a:cxnLst/>
              <a:rect l="l" t="t" r="r" b="b"/>
              <a:pathLst>
                <a:path w="2837530" h="3777209">
                  <a:moveTo>
                    <a:pt x="0" y="0"/>
                  </a:moveTo>
                  <a:lnTo>
                    <a:pt x="2837530" y="0"/>
                  </a:lnTo>
                  <a:lnTo>
                    <a:pt x="2837530"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12" name="TextBox 12"/>
            <p:cNvSpPr txBox="1"/>
            <p:nvPr/>
          </p:nvSpPr>
          <p:spPr>
            <a:xfrm>
              <a:off x="0" y="28575"/>
              <a:ext cx="2837530" cy="3748634"/>
            </a:xfrm>
            <a:prstGeom prst="rect">
              <a:avLst/>
            </a:prstGeom>
          </p:spPr>
          <p:txBody>
            <a:bodyPr lIns="50800" tIns="50800" rIns="50800" bIns="50800" rtlCol="0" anchor="ctr"/>
            <a:lstStyle/>
            <a:p>
              <a:pPr algn="ctr">
                <a:lnSpc>
                  <a:spcPts val="2267"/>
                </a:lnSpc>
              </a:pPr>
              <a:endParaRPr/>
            </a:p>
          </p:txBody>
        </p:sp>
      </p:grpSp>
      <p:sp>
        <p:nvSpPr>
          <p:cNvPr id="16" name="TextBox 16"/>
          <p:cNvSpPr txBox="1"/>
          <p:nvPr/>
        </p:nvSpPr>
        <p:spPr>
          <a:xfrm>
            <a:off x="1374458" y="1155807"/>
            <a:ext cx="12139208" cy="2634824"/>
          </a:xfrm>
          <a:prstGeom prst="rect">
            <a:avLst/>
          </a:prstGeom>
        </p:spPr>
        <p:txBody>
          <a:bodyPr wrap="square" lIns="0" tIns="0" rIns="0" bIns="0" rtlCol="0" anchor="t">
            <a:spAutoFit/>
          </a:bodyPr>
          <a:lstStyle/>
          <a:p>
            <a:pPr algn="l">
              <a:lnSpc>
                <a:spcPts val="10716"/>
              </a:lnSpc>
            </a:pPr>
            <a:r>
              <a:rPr lang="en-US" sz="6600" b="1" spc="-194" dirty="0">
                <a:solidFill>
                  <a:srgbClr val="FFFFFF"/>
                </a:solidFill>
                <a:latin typeface="Arial Bold"/>
                <a:cs typeface="Arial Bold"/>
              </a:rPr>
              <a:t>Cash Management Operations and Reporting in Oracle ERP</a:t>
            </a:r>
            <a:endParaRPr lang="en-US" sz="6600" b="1" spc="-194" dirty="0">
              <a:solidFill>
                <a:srgbClr val="FFFFFF"/>
              </a:solidFill>
              <a:latin typeface="Arial Bold"/>
              <a:cs typeface="Arial Bold"/>
              <a:sym typeface="Arial Bold"/>
            </a:endParaRPr>
          </a:p>
        </p:txBody>
      </p:sp>
      <p:grpSp>
        <p:nvGrpSpPr>
          <p:cNvPr id="22" name="Group 14">
            <a:extLst>
              <a:ext uri="{FF2B5EF4-FFF2-40B4-BE49-F238E27FC236}">
                <a16:creationId xmlns:a16="http://schemas.microsoft.com/office/drawing/2014/main" id="{381433B8-678F-08DE-C275-D15FFB900DA2}"/>
              </a:ext>
            </a:extLst>
          </p:cNvPr>
          <p:cNvGrpSpPr/>
          <p:nvPr/>
        </p:nvGrpSpPr>
        <p:grpSpPr>
          <a:xfrm>
            <a:off x="1219200" y="4762500"/>
            <a:ext cx="5562600" cy="705218"/>
            <a:chOff x="0" y="0"/>
            <a:chExt cx="1451083" cy="183966"/>
          </a:xfrm>
        </p:grpSpPr>
        <p:sp>
          <p:nvSpPr>
            <p:cNvPr id="23" name="Freeform 15">
              <a:extLst>
                <a:ext uri="{FF2B5EF4-FFF2-40B4-BE49-F238E27FC236}">
                  <a16:creationId xmlns:a16="http://schemas.microsoft.com/office/drawing/2014/main" id="{8B299A3F-9C99-FC97-E559-9D4B4E2707B1}"/>
                </a:ext>
              </a:extLst>
            </p:cNvPr>
            <p:cNvSpPr/>
            <p:nvPr/>
          </p:nvSpPr>
          <p:spPr>
            <a:xfrm>
              <a:off x="33534"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4" name="TextBox 16">
              <a:extLst>
                <a:ext uri="{FF2B5EF4-FFF2-40B4-BE49-F238E27FC236}">
                  <a16:creationId xmlns:a16="http://schemas.microsoft.com/office/drawing/2014/main" id="{42CB3DFE-05DE-883A-0FE9-A60C5214D70F}"/>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25" name="TextBox 39">
            <a:extLst>
              <a:ext uri="{FF2B5EF4-FFF2-40B4-BE49-F238E27FC236}">
                <a16:creationId xmlns:a16="http://schemas.microsoft.com/office/drawing/2014/main" id="{ADC33C8C-C6EF-650A-187E-177620A4D631}"/>
              </a:ext>
            </a:extLst>
          </p:cNvPr>
          <p:cNvSpPr txBox="1"/>
          <p:nvPr/>
        </p:nvSpPr>
        <p:spPr>
          <a:xfrm>
            <a:off x="1709677" y="5091471"/>
            <a:ext cx="4603827" cy="266548"/>
          </a:xfrm>
          <a:prstGeom prst="rect">
            <a:avLst/>
          </a:prstGeom>
        </p:spPr>
        <p:txBody>
          <a:bodyPr wrap="square" lIns="0" tIns="0" rIns="0" bIns="0" rtlCol="0" anchor="t">
            <a:spAutoFit/>
          </a:bodyPr>
          <a:lstStyle/>
          <a:p>
            <a:pPr algn="ctr">
              <a:lnSpc>
                <a:spcPts val="1793"/>
              </a:lnSpc>
            </a:pPr>
            <a:r>
              <a:rPr lang="en-US" sz="3200" b="1" dirty="0">
                <a:solidFill>
                  <a:srgbClr val="FFFFFF"/>
                </a:solidFill>
                <a:latin typeface="Arial"/>
                <a:ea typeface="Arial"/>
                <a:cs typeface="Arial"/>
                <a:sym typeface="Arial"/>
              </a:rPr>
              <a:t>NXT35_ALX2_ERP4_G1</a:t>
            </a:r>
          </a:p>
        </p:txBody>
      </p:sp>
      <p:grpSp>
        <p:nvGrpSpPr>
          <p:cNvPr id="3" name="Group 14">
            <a:extLst>
              <a:ext uri="{FF2B5EF4-FFF2-40B4-BE49-F238E27FC236}">
                <a16:creationId xmlns:a16="http://schemas.microsoft.com/office/drawing/2014/main" id="{2FDB08B1-C9CE-BD7C-DEA0-FEF3368292AF}"/>
              </a:ext>
            </a:extLst>
          </p:cNvPr>
          <p:cNvGrpSpPr/>
          <p:nvPr/>
        </p:nvGrpSpPr>
        <p:grpSpPr>
          <a:xfrm>
            <a:off x="540601" y="7333893"/>
            <a:ext cx="7308000" cy="1314807"/>
            <a:chOff x="0" y="0"/>
            <a:chExt cx="1417549" cy="183966"/>
          </a:xfrm>
        </p:grpSpPr>
        <p:sp>
          <p:nvSpPr>
            <p:cNvPr id="4" name="Freeform 15">
              <a:extLst>
                <a:ext uri="{FF2B5EF4-FFF2-40B4-BE49-F238E27FC236}">
                  <a16:creationId xmlns:a16="http://schemas.microsoft.com/office/drawing/2014/main" id="{106084FE-335F-06EE-022B-ED1AD06DE850}"/>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5" name="TextBox 16">
              <a:extLst>
                <a:ext uri="{FF2B5EF4-FFF2-40B4-BE49-F238E27FC236}">
                  <a16:creationId xmlns:a16="http://schemas.microsoft.com/office/drawing/2014/main" id="{22645C22-0EB9-F7EE-D945-BB9D942E74A8}"/>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13" name="TextBox 39">
            <a:extLst>
              <a:ext uri="{FF2B5EF4-FFF2-40B4-BE49-F238E27FC236}">
                <a16:creationId xmlns:a16="http://schemas.microsoft.com/office/drawing/2014/main" id="{B8CB6871-1F71-5A20-7A63-2C2143E7281E}"/>
              </a:ext>
            </a:extLst>
          </p:cNvPr>
          <p:cNvSpPr txBox="1"/>
          <p:nvPr/>
        </p:nvSpPr>
        <p:spPr>
          <a:xfrm>
            <a:off x="457200" y="7511416"/>
            <a:ext cx="7534373" cy="984885"/>
          </a:xfrm>
          <a:prstGeom prst="rect">
            <a:avLst/>
          </a:prstGeom>
        </p:spPr>
        <p:txBody>
          <a:bodyPr wrap="square" lIns="0" tIns="0" rIns="0" bIns="0" rtlCol="0" anchor="t">
            <a:spAutoFit/>
          </a:bodyPr>
          <a:lstStyle/>
          <a:p>
            <a:pPr algn="ctr"/>
            <a:r>
              <a:rPr lang="en-US" sz="3200" b="1" dirty="0">
                <a:solidFill>
                  <a:srgbClr val="FFFFFF"/>
                </a:solidFill>
                <a:latin typeface="Arial"/>
                <a:cs typeface="Arial"/>
              </a:rPr>
              <a:t>Management and ERP</a:t>
            </a:r>
          </a:p>
          <a:p>
            <a:pPr algn="ctr"/>
            <a:r>
              <a:rPr lang="en-US" sz="3200" b="1" dirty="0">
                <a:solidFill>
                  <a:srgbClr val="FFFFFF"/>
                </a:solidFill>
                <a:latin typeface="Arial"/>
                <a:cs typeface="Arial"/>
              </a:rPr>
              <a:t>Oracle Digital Accounting Specialist</a:t>
            </a:r>
            <a:endParaRPr lang="en-US" sz="3200" b="1" dirty="0">
              <a:solidFill>
                <a:srgbClr val="FFFFFF"/>
              </a:solidFill>
              <a:latin typeface="Arial"/>
              <a:cs typeface="Arial"/>
              <a:sym typeface="Arial"/>
            </a:endParaRPr>
          </a:p>
        </p:txBody>
      </p:sp>
      <p:pic>
        <p:nvPicPr>
          <p:cNvPr id="14" name="Picture 13">
            <a:extLst>
              <a:ext uri="{FF2B5EF4-FFF2-40B4-BE49-F238E27FC236}">
                <a16:creationId xmlns:a16="http://schemas.microsoft.com/office/drawing/2014/main" id="{C1DD4BE8-EE75-4A9E-7AAC-DB823917FCF3}"/>
              </a:ext>
            </a:extLst>
          </p:cNvPr>
          <p:cNvPicPr>
            <a:picLocks noChangeAspect="1"/>
          </p:cNvPicPr>
          <p:nvPr/>
        </p:nvPicPr>
        <p:blipFill>
          <a:blip r:embed="rId4"/>
          <a:stretch>
            <a:fillRect/>
          </a:stretch>
        </p:blipFill>
        <p:spPr>
          <a:xfrm>
            <a:off x="11603195" y="4914900"/>
            <a:ext cx="3686878" cy="3810000"/>
          </a:xfrm>
          <a:prstGeom prst="rect">
            <a:avLst/>
          </a:prstGeom>
        </p:spPr>
      </p:pic>
      <p:grpSp>
        <p:nvGrpSpPr>
          <p:cNvPr id="15" name="Group 14">
            <a:extLst>
              <a:ext uri="{FF2B5EF4-FFF2-40B4-BE49-F238E27FC236}">
                <a16:creationId xmlns:a16="http://schemas.microsoft.com/office/drawing/2014/main" id="{D4451D2C-5BFA-0E85-D8E2-03DC36889B50}"/>
              </a:ext>
            </a:extLst>
          </p:cNvPr>
          <p:cNvGrpSpPr/>
          <p:nvPr/>
        </p:nvGrpSpPr>
        <p:grpSpPr>
          <a:xfrm>
            <a:off x="990600" y="5962282"/>
            <a:ext cx="6248400" cy="705218"/>
            <a:chOff x="0" y="0"/>
            <a:chExt cx="1417549" cy="183966"/>
          </a:xfrm>
        </p:grpSpPr>
        <p:sp>
          <p:nvSpPr>
            <p:cNvPr id="17" name="Freeform 15">
              <a:extLst>
                <a:ext uri="{FF2B5EF4-FFF2-40B4-BE49-F238E27FC236}">
                  <a16:creationId xmlns:a16="http://schemas.microsoft.com/office/drawing/2014/main" id="{4F70FAA3-51B1-6ECD-16D4-DE1597C9F5C3}"/>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18" name="TextBox 16">
              <a:extLst>
                <a:ext uri="{FF2B5EF4-FFF2-40B4-BE49-F238E27FC236}">
                  <a16:creationId xmlns:a16="http://schemas.microsoft.com/office/drawing/2014/main" id="{C7D1E5B0-9F4A-AADA-4077-28C0B34482C7}"/>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19" name="TextBox 39">
            <a:extLst>
              <a:ext uri="{FF2B5EF4-FFF2-40B4-BE49-F238E27FC236}">
                <a16:creationId xmlns:a16="http://schemas.microsoft.com/office/drawing/2014/main" id="{F488B4B1-CE35-B82D-05E9-EF4D967471BD}"/>
              </a:ext>
            </a:extLst>
          </p:cNvPr>
          <p:cNvSpPr txBox="1"/>
          <p:nvPr/>
        </p:nvSpPr>
        <p:spPr>
          <a:xfrm>
            <a:off x="1295400" y="6291253"/>
            <a:ext cx="5586450" cy="266548"/>
          </a:xfrm>
          <a:prstGeom prst="rect">
            <a:avLst/>
          </a:prstGeom>
        </p:spPr>
        <p:txBody>
          <a:bodyPr wrap="square" lIns="0" tIns="0" rIns="0" bIns="0" rtlCol="0" anchor="t">
            <a:spAutoFit/>
          </a:bodyPr>
          <a:lstStyle/>
          <a:p>
            <a:pPr algn="ctr">
              <a:lnSpc>
                <a:spcPts val="1793"/>
              </a:lnSpc>
            </a:pPr>
            <a:r>
              <a:rPr lang="en-US" sz="3200" b="1" dirty="0">
                <a:solidFill>
                  <a:srgbClr val="FFFFFF"/>
                </a:solidFill>
                <a:latin typeface="Arial"/>
                <a:ea typeface="Arial"/>
                <a:cs typeface="Arial"/>
                <a:sym typeface="Arial"/>
              </a:rPr>
              <a:t>Instructor : Islam Eltahmody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3C08-CA6E-27AD-A9FE-76328AC12F00}"/>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DDAD5E-B620-7452-6F65-0ABADCC8355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F25CD96-762F-E47A-21D7-4525E9FF1C8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Oracle Cash Management Setup</a:t>
            </a:r>
          </a:p>
        </p:txBody>
      </p:sp>
      <p:pic>
        <p:nvPicPr>
          <p:cNvPr id="4" name="Picture 3">
            <a:extLst>
              <a:ext uri="{FF2B5EF4-FFF2-40B4-BE49-F238E27FC236}">
                <a16:creationId xmlns:a16="http://schemas.microsoft.com/office/drawing/2014/main" id="{F54E8271-0BBB-E0E4-1FC6-F60257B5A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05" y="1866900"/>
            <a:ext cx="16459200" cy="7848600"/>
          </a:xfrm>
          <a:prstGeom prst="rect">
            <a:avLst/>
          </a:prstGeom>
        </p:spPr>
      </p:pic>
      <p:sp>
        <p:nvSpPr>
          <p:cNvPr id="6" name="Freeform 2">
            <a:extLst>
              <a:ext uri="{FF2B5EF4-FFF2-40B4-BE49-F238E27FC236}">
                <a16:creationId xmlns:a16="http://schemas.microsoft.com/office/drawing/2014/main" id="{74A4B00E-462E-2931-EE38-8694F9C3D6BF}"/>
              </a:ext>
            </a:extLst>
          </p:cNvPr>
          <p:cNvSpPr/>
          <p:nvPr/>
        </p:nvSpPr>
        <p:spPr>
          <a:xfrm>
            <a:off x="414861" y="1104900"/>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5181600" y="67437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4241292" y="64008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7315200" y="7048500"/>
            <a:ext cx="8382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19700" y="6210300"/>
            <a:ext cx="481708" cy="523220"/>
          </a:xfrm>
          <a:prstGeom prst="rect">
            <a:avLst/>
          </a:prstGeom>
          <a:noFill/>
        </p:spPr>
        <p:txBody>
          <a:bodyPr wrap="square" rtlCol="0">
            <a:spAutoFit/>
          </a:bodyPr>
          <a:lstStyle/>
          <a:p>
            <a:r>
              <a:rPr lang="en-US" sz="2800" b="1" dirty="0">
                <a:solidFill>
                  <a:srgbClr val="FF0000"/>
                </a:solidFill>
              </a:rPr>
              <a:t>1</a:t>
            </a:r>
          </a:p>
        </p:txBody>
      </p:sp>
      <p:sp>
        <p:nvSpPr>
          <p:cNvPr id="9" name="TextBox 8"/>
          <p:cNvSpPr txBox="1"/>
          <p:nvPr/>
        </p:nvSpPr>
        <p:spPr>
          <a:xfrm>
            <a:off x="6160008" y="6521958"/>
            <a:ext cx="532000" cy="523220"/>
          </a:xfrm>
          <a:prstGeom prst="rect">
            <a:avLst/>
          </a:prstGeom>
          <a:noFill/>
        </p:spPr>
        <p:txBody>
          <a:bodyPr wrap="square" rtlCol="0">
            <a:spAutoFit/>
          </a:bodyPr>
          <a:lstStyle/>
          <a:p>
            <a:r>
              <a:rPr lang="en-US" sz="2800" b="1" dirty="0">
                <a:solidFill>
                  <a:srgbClr val="FF0000"/>
                </a:solidFill>
              </a:rPr>
              <a:t>2</a:t>
            </a:r>
          </a:p>
        </p:txBody>
      </p:sp>
      <p:sp>
        <p:nvSpPr>
          <p:cNvPr id="10" name="TextBox 9"/>
          <p:cNvSpPr txBox="1"/>
          <p:nvPr/>
        </p:nvSpPr>
        <p:spPr>
          <a:xfrm>
            <a:off x="8229600" y="6864858"/>
            <a:ext cx="519808" cy="523220"/>
          </a:xfrm>
          <a:prstGeom prst="rect">
            <a:avLst/>
          </a:prstGeom>
          <a:noFill/>
        </p:spPr>
        <p:txBody>
          <a:bodyPr wrap="square" rtlCol="0">
            <a:spAutoFit/>
          </a:bodyPr>
          <a:lstStyle/>
          <a:p>
            <a:r>
              <a:rPr lang="en-US" sz="2800" b="1" dirty="0">
                <a:solidFill>
                  <a:srgbClr val="FF0000"/>
                </a:solidFill>
              </a:rPr>
              <a:t>3</a:t>
            </a:r>
          </a:p>
        </p:txBody>
      </p:sp>
      <p:pic>
        <p:nvPicPr>
          <p:cNvPr id="11" name="Picture 10">
            <a:extLst>
              <a:ext uri="{FF2B5EF4-FFF2-40B4-BE49-F238E27FC236}">
                <a16:creationId xmlns:a16="http://schemas.microsoft.com/office/drawing/2014/main" id="{12B1FAD7-4262-BA7D-686B-BBA6F9FC0911}"/>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94032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C991-599D-3F67-634D-7A574BBAA50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89C047E-CE71-BFF4-B96D-EEA6BE6DB0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C49A1BF-F0AE-414A-7B6F-7F2C61EB56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689AA5-BCC5-10AE-2983-606487E872D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405F19E-A442-7A76-5B14-712531FB956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C98B36D-7381-656A-92BA-F5ECB7B67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CB5FD001-C205-6F88-6168-AFEB56EA6B6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C90DDA4-F17E-8D25-25E4-39F09CDB0E1D}"/>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42B719FE-6DC1-1253-C697-E1671208D68C}"/>
              </a:ext>
            </a:extLst>
          </p:cNvPr>
          <p:cNvSpPr/>
          <p:nvPr/>
        </p:nvSpPr>
        <p:spPr>
          <a:xfrm>
            <a:off x="9677400" y="3405194"/>
            <a:ext cx="6019800" cy="554830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run forecast details, we will input  </a:t>
            </a:r>
          </a:p>
          <a:p>
            <a:pPr algn="ctr"/>
            <a:r>
              <a:rPr lang="en-US" sz="2800" b="1" dirty="0">
                <a:solidFill>
                  <a:schemeClr val="tx1"/>
                </a:solidFill>
              </a:rPr>
              <a:t>Forecast name </a:t>
            </a:r>
          </a:p>
          <a:p>
            <a:pPr algn="ctr"/>
            <a:r>
              <a:rPr lang="en-US" sz="2800" b="1" dirty="0">
                <a:solidFill>
                  <a:schemeClr val="tx1"/>
                </a:solidFill>
              </a:rPr>
              <a:t>Calendar name</a:t>
            </a:r>
          </a:p>
          <a:p>
            <a:pPr algn="ctr"/>
            <a:r>
              <a:rPr lang="en-US" sz="2800" b="1" dirty="0">
                <a:solidFill>
                  <a:schemeClr val="tx1"/>
                </a:solidFill>
              </a:rPr>
              <a:t>Currency </a:t>
            </a:r>
          </a:p>
          <a:p>
            <a:pPr algn="ctr"/>
            <a:r>
              <a:rPr lang="en-US" sz="2800" b="1" dirty="0">
                <a:solidFill>
                  <a:schemeClr val="tx1"/>
                </a:solidFill>
              </a:rPr>
              <a:t>Exchange type</a:t>
            </a:r>
          </a:p>
          <a:p>
            <a:pPr algn="ctr"/>
            <a:r>
              <a:rPr lang="en-US" sz="2800" b="1" dirty="0">
                <a:solidFill>
                  <a:schemeClr val="tx1"/>
                </a:solidFill>
              </a:rPr>
              <a:t>Template name</a:t>
            </a:r>
          </a:p>
          <a:p>
            <a:pPr algn="ctr"/>
            <a:r>
              <a:rPr lang="en-US" sz="2800" b="1" dirty="0">
                <a:solidFill>
                  <a:schemeClr val="tx1"/>
                </a:solidFill>
              </a:rPr>
              <a:t>Factor</a:t>
            </a:r>
          </a:p>
          <a:p>
            <a:pPr algn="ctr"/>
            <a:r>
              <a:rPr lang="en-US" sz="2800" b="1" dirty="0">
                <a:solidFill>
                  <a:schemeClr val="tx1"/>
                </a:solidFill>
              </a:rPr>
              <a:t>Start period </a:t>
            </a:r>
          </a:p>
          <a:p>
            <a:pPr algn="ctr"/>
            <a:r>
              <a:rPr lang="en-US" sz="2800" b="1" dirty="0">
                <a:solidFill>
                  <a:schemeClr val="tx1"/>
                </a:solidFill>
              </a:rPr>
              <a:t>Exchange date</a:t>
            </a:r>
          </a:p>
          <a:p>
            <a:pPr algn="ctr"/>
            <a:endParaRPr lang="en-US" sz="2800" b="1" dirty="0">
              <a:solidFill>
                <a:schemeClr val="tx1"/>
              </a:solidFill>
            </a:endParaRPr>
          </a:p>
          <a:p>
            <a:pPr algn="ctr"/>
            <a:r>
              <a:rPr lang="en-US" sz="2800" b="1" dirty="0">
                <a:solidFill>
                  <a:schemeClr val="tx1"/>
                </a:solidFill>
              </a:rPr>
              <a:t>then </a:t>
            </a:r>
            <a:r>
              <a:rPr lang="en-US" sz="2800" b="1" dirty="0">
                <a:solidFill>
                  <a:schemeClr val="bg1"/>
                </a:solidFill>
              </a:rPr>
              <a:t>submit</a:t>
            </a:r>
          </a:p>
          <a:p>
            <a:pPr algn="ctr"/>
            <a:endParaRPr lang="en-US" sz="2800" b="1" dirty="0">
              <a:solidFill>
                <a:schemeClr val="tx1"/>
              </a:solidFill>
            </a:endParaRPr>
          </a:p>
        </p:txBody>
      </p:sp>
    </p:spTree>
    <p:extLst>
      <p:ext uri="{BB962C8B-B14F-4D97-AF65-F5344CB8AC3E}">
        <p14:creationId xmlns:p14="http://schemas.microsoft.com/office/powerpoint/2010/main" val="3643055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E0A67-C99C-1BFB-0104-C6CCF32D21A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6D9CD9C-D10A-F37C-F53E-2D932D5CC40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5A3E281-E893-575B-1667-662D00C247E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002CA5-E0E3-48EC-F61A-93003A8AFB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8375668-D14E-FBC7-F0DC-90A1CD84EC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76DF2C15-431E-0E9A-8C29-C00A4DC952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7"/>
          </a:xfrm>
          <a:prstGeom prst="rect">
            <a:avLst/>
          </a:prstGeom>
        </p:spPr>
      </p:pic>
      <p:sp>
        <p:nvSpPr>
          <p:cNvPr id="4" name="Freeform 2">
            <a:extLst>
              <a:ext uri="{FF2B5EF4-FFF2-40B4-BE49-F238E27FC236}">
                <a16:creationId xmlns:a16="http://schemas.microsoft.com/office/drawing/2014/main" id="{C897A419-D462-5D2A-1653-70D9AC8B26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8044595-185B-1317-0671-F1C801846FA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BE3F79F-0326-5343-216B-A421234B8B62}"/>
              </a:ext>
            </a:extLst>
          </p:cNvPr>
          <p:cNvSpPr/>
          <p:nvPr/>
        </p:nvSpPr>
        <p:spPr>
          <a:xfrm>
            <a:off x="8763000" y="40767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have been run</a:t>
            </a:r>
          </a:p>
        </p:txBody>
      </p:sp>
    </p:spTree>
    <p:extLst>
      <p:ext uri="{BB962C8B-B14F-4D97-AF65-F5344CB8AC3E}">
        <p14:creationId xmlns:p14="http://schemas.microsoft.com/office/powerpoint/2010/main" val="956361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1C64-A3C8-35B1-BED8-489B98F8261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0E7851E-AB59-928E-BB0A-6E94BE047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B8C6EAFA-3E54-C594-1FF3-F94373535E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E8B5CE6-1BF1-CD6A-A7E5-1DE210C1B6B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3769DB-A906-78B3-BFB6-EADDB01EADD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1B9D023-DF26-9542-1352-B86DD5288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8"/>
          </a:xfrm>
          <a:prstGeom prst="rect">
            <a:avLst/>
          </a:prstGeom>
        </p:spPr>
      </p:pic>
      <p:sp>
        <p:nvSpPr>
          <p:cNvPr id="4" name="Freeform 2">
            <a:extLst>
              <a:ext uri="{FF2B5EF4-FFF2-40B4-BE49-F238E27FC236}">
                <a16:creationId xmlns:a16="http://schemas.microsoft.com/office/drawing/2014/main" id="{8D987DC0-732C-9BFA-7914-E373664057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6E95D47-538F-B44C-BF06-88E6D483168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D464BAB-B8B5-8921-A507-33D7F64BAB04}"/>
              </a:ext>
            </a:extLst>
          </p:cNvPr>
          <p:cNvSpPr/>
          <p:nvPr/>
        </p:nvSpPr>
        <p:spPr>
          <a:xfrm>
            <a:off x="6055783" y="589106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go to forecasts</a:t>
            </a:r>
          </a:p>
          <a:p>
            <a:pPr algn="ctr"/>
            <a:r>
              <a:rPr lang="en-US" sz="2800" b="1" dirty="0">
                <a:solidFill>
                  <a:schemeClr val="tx1"/>
                </a:solidFill>
              </a:rPr>
              <a:t>and check the forecast </a:t>
            </a:r>
          </a:p>
        </p:txBody>
      </p:sp>
    </p:spTree>
    <p:extLst>
      <p:ext uri="{BB962C8B-B14F-4D97-AF65-F5344CB8AC3E}">
        <p14:creationId xmlns:p14="http://schemas.microsoft.com/office/powerpoint/2010/main" val="2680449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E5AA3-FF50-F1EA-8074-37820056AC5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624906E-AEEE-75CF-CD79-7BFCA57C35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A12660DE-CEA5-DEA4-50CE-B9AD1A202AA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9CBDBE0-AC76-ED11-0CF9-D13B4BC39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2F50EAD-C163-EE63-CD5B-3C48A652F20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FE1702A-C48D-9ACC-5134-998A2E6E13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00" y="2003502"/>
            <a:ext cx="15878878" cy="7715868"/>
          </a:xfrm>
          <a:prstGeom prst="rect">
            <a:avLst/>
          </a:prstGeom>
        </p:spPr>
      </p:pic>
      <p:sp>
        <p:nvSpPr>
          <p:cNvPr id="4" name="Freeform 2">
            <a:extLst>
              <a:ext uri="{FF2B5EF4-FFF2-40B4-BE49-F238E27FC236}">
                <a16:creationId xmlns:a16="http://schemas.microsoft.com/office/drawing/2014/main" id="{26CABA3B-1C74-EAE8-DAC7-C3BE715D95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F6EA621-CD28-780B-4227-CA10762C383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52042CA-2726-99E0-72D4-8D072C36BF74}"/>
              </a:ext>
            </a:extLst>
          </p:cNvPr>
          <p:cNvSpPr/>
          <p:nvPr/>
        </p:nvSpPr>
        <p:spPr>
          <a:xfrm>
            <a:off x="5181600" y="294731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Next, we will go to check requests for cash forecast report</a:t>
            </a:r>
          </a:p>
        </p:txBody>
      </p:sp>
    </p:spTree>
    <p:extLst>
      <p:ext uri="{BB962C8B-B14F-4D97-AF65-F5344CB8AC3E}">
        <p14:creationId xmlns:p14="http://schemas.microsoft.com/office/powerpoint/2010/main" val="17320022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0C57-B2CB-BC34-A543-7BD28E63E93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F8A2B14-20EC-2F32-E585-1A843A66D91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1A2786-04FB-3FA4-6FCB-0FD46B5FF93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D3FBA61-2BCB-E1D1-7DB6-FF737C35F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8410AC3-57B0-0F56-C4A7-E0A25521D2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7D3400C-AEA1-A6CD-17CD-26B6CA5676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1943100"/>
            <a:ext cx="15621000" cy="7940598"/>
          </a:xfrm>
          <a:prstGeom prst="rect">
            <a:avLst/>
          </a:prstGeom>
        </p:spPr>
      </p:pic>
      <p:sp>
        <p:nvSpPr>
          <p:cNvPr id="4" name="Freeform 2">
            <a:extLst>
              <a:ext uri="{FF2B5EF4-FFF2-40B4-BE49-F238E27FC236}">
                <a16:creationId xmlns:a16="http://schemas.microsoft.com/office/drawing/2014/main" id="{9AC3EC7F-8724-F979-A0A2-D1DFDE05C72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0E7F316-4988-F151-20C2-F2DB3BA6282C}"/>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6195B21D-FC73-2C0F-55EE-F002D32BF218}"/>
              </a:ext>
            </a:extLst>
          </p:cNvPr>
          <p:cNvSpPr/>
          <p:nvPr/>
        </p:nvSpPr>
        <p:spPr>
          <a:xfrm>
            <a:off x="9906000" y="2794917"/>
            <a:ext cx="6400800" cy="152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Finally, we will have the report that we created and ran for the cash forecasting, including cash inflows and cash outflows.</a:t>
            </a:r>
            <a:endParaRPr lang="en-US" sz="2800" dirty="0">
              <a:solidFill>
                <a:schemeClr val="tx1"/>
              </a:solidFill>
            </a:endParaRPr>
          </a:p>
        </p:txBody>
      </p:sp>
    </p:spTree>
    <p:extLst>
      <p:ext uri="{BB962C8B-B14F-4D97-AF65-F5344CB8AC3E}">
        <p14:creationId xmlns:p14="http://schemas.microsoft.com/office/powerpoint/2010/main" val="3161254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27" name="TextBox 27"/>
          <p:cNvSpPr txBox="1"/>
          <p:nvPr/>
        </p:nvSpPr>
        <p:spPr>
          <a:xfrm>
            <a:off x="2080871" y="4822252"/>
            <a:ext cx="14126257" cy="1910779"/>
          </a:xfrm>
          <a:prstGeom prst="rect">
            <a:avLst/>
          </a:prstGeom>
        </p:spPr>
        <p:txBody>
          <a:bodyPr lIns="0" tIns="0" rIns="0" bIns="0" rtlCol="0" anchor="t">
            <a:spAutoFit/>
          </a:bodyPr>
          <a:lstStyle/>
          <a:p>
            <a:pPr algn="ctr">
              <a:lnSpc>
                <a:spcPts val="14851"/>
              </a:lnSpc>
            </a:pPr>
            <a:r>
              <a:rPr lang="en-US" sz="14279" b="1" spc="-599" dirty="0">
                <a:solidFill>
                  <a:srgbClr val="FFFFFF"/>
                </a:solidFill>
                <a:latin typeface="Arial Bold"/>
                <a:ea typeface="Arial Bold"/>
                <a:cs typeface="Arial Bold"/>
                <a:sym typeface="Arial Bold"/>
              </a:rPr>
              <a:t>Thank you</a:t>
            </a:r>
          </a:p>
        </p:txBody>
      </p:sp>
      <p:pic>
        <p:nvPicPr>
          <p:cNvPr id="8" name="Picture 7">
            <a:extLst>
              <a:ext uri="{FF2B5EF4-FFF2-40B4-BE49-F238E27FC236}">
                <a16:creationId xmlns:a16="http://schemas.microsoft.com/office/drawing/2014/main" id="{A7610174-92E3-096B-2ECB-7CAF024B0F91}"/>
              </a:ext>
            </a:extLst>
          </p:cNvPr>
          <p:cNvPicPr>
            <a:picLocks noChangeAspect="1"/>
          </p:cNvPicPr>
          <p:nvPr/>
        </p:nvPicPr>
        <p:blipFill>
          <a:blip r:embed="rId4"/>
          <a:stretch>
            <a:fillRect/>
          </a:stretch>
        </p:blipFill>
        <p:spPr>
          <a:xfrm>
            <a:off x="5105399" y="519102"/>
            <a:ext cx="8077200" cy="426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5310-B21D-0E05-CA52-1656ED8DECA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69F0A214-3447-3C0E-3B45-F6CF9AEFB8E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B2F37AE-A9C2-7AAF-10D6-27B8D7136AC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47A38E30-CA1D-4754-15FF-17F8698E444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967" y="2095500"/>
            <a:ext cx="16082432" cy="8191500"/>
          </a:xfrm>
          <a:prstGeom prst="rect">
            <a:avLst/>
          </a:prstGeom>
        </p:spPr>
      </p:pic>
      <p:pic>
        <p:nvPicPr>
          <p:cNvPr id="2" name="Picture 1">
            <a:extLst>
              <a:ext uri="{FF2B5EF4-FFF2-40B4-BE49-F238E27FC236}">
                <a16:creationId xmlns:a16="http://schemas.microsoft.com/office/drawing/2014/main" id="{3B34BE7A-0F76-0753-C31C-F39F490FE84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98972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4846-3B68-C84D-2DC9-38B5166CC21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FA6C4603-54A5-8850-FB01-FD0DEB475DD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60DDBC47-1870-8E0A-A446-01C50FC0A03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2643B542-CCB5-C7E3-03FA-88A4DD3B9C9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42F0A5EC-6056-BC20-24A3-0A016F7C3EE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043545"/>
            <a:ext cx="16687800" cy="8370102"/>
          </a:xfrm>
          <a:prstGeom prst="rect">
            <a:avLst/>
          </a:prstGeom>
        </p:spPr>
      </p:pic>
    </p:spTree>
    <p:extLst>
      <p:ext uri="{BB962C8B-B14F-4D97-AF65-F5344CB8AC3E}">
        <p14:creationId xmlns:p14="http://schemas.microsoft.com/office/powerpoint/2010/main" val="13910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2D3A-3B4C-EF13-5D46-CA3DC5ACF56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736FCE-2704-169A-4C01-D7EA15666B64}"/>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9B5327C7-553D-0F5D-A873-3C27CC13FC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0E274740-8769-907A-6328-2EC90A0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a:solidFill>
            <a:srgbClr val="FF0000"/>
          </a:solidFill>
        </p:spPr>
      </p:pic>
      <p:sp>
        <p:nvSpPr>
          <p:cNvPr id="6" name="Freeform 2">
            <a:extLst>
              <a:ext uri="{FF2B5EF4-FFF2-40B4-BE49-F238E27FC236}">
                <a16:creationId xmlns:a16="http://schemas.microsoft.com/office/drawing/2014/main" id="{9114DB4D-B579-7038-8DF3-C7014DF3FF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Left Arrow 6"/>
          <p:cNvSpPr/>
          <p:nvPr/>
        </p:nvSpPr>
        <p:spPr>
          <a:xfrm>
            <a:off x="5061204" y="6698742"/>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5194808" y="7008495"/>
            <a:ext cx="978408" cy="30099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572000" y="4381500"/>
            <a:ext cx="1726816" cy="523220"/>
            <a:chOff x="4572000" y="4381500"/>
            <a:chExt cx="1726816" cy="523220"/>
          </a:xfrm>
        </p:grpSpPr>
        <p:sp>
          <p:nvSpPr>
            <p:cNvPr id="2" name="Left Arrow 1"/>
            <p:cNvSpPr/>
            <p:nvPr/>
          </p:nvSpPr>
          <p:spPr>
            <a:xfrm>
              <a:off x="4572000" y="46101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84012" y="4381500"/>
              <a:ext cx="614804" cy="523220"/>
            </a:xfrm>
            <a:prstGeom prst="rect">
              <a:avLst/>
            </a:prstGeom>
            <a:noFill/>
          </p:spPr>
          <p:txBody>
            <a:bodyPr wrap="square" rtlCol="0">
              <a:spAutoFit/>
            </a:bodyPr>
            <a:lstStyle/>
            <a:p>
              <a:r>
                <a:rPr lang="en-US" sz="2800" b="1" dirty="0">
                  <a:solidFill>
                    <a:srgbClr val="FF0000"/>
                  </a:solidFill>
                </a:rPr>
                <a:t>1</a:t>
              </a:r>
            </a:p>
          </p:txBody>
        </p:sp>
      </p:grpSp>
      <p:sp>
        <p:nvSpPr>
          <p:cNvPr id="14" name="TextBox 13"/>
          <p:cNvSpPr txBox="1"/>
          <p:nvPr/>
        </p:nvSpPr>
        <p:spPr>
          <a:xfrm>
            <a:off x="6173216" y="6515100"/>
            <a:ext cx="547110" cy="523220"/>
          </a:xfrm>
          <a:prstGeom prst="rect">
            <a:avLst/>
          </a:prstGeom>
          <a:noFill/>
        </p:spPr>
        <p:txBody>
          <a:bodyPr wrap="square" rtlCol="0">
            <a:spAutoFit/>
          </a:bodyPr>
          <a:lstStyle/>
          <a:p>
            <a:r>
              <a:rPr lang="en-US" sz="2800" b="1" dirty="0">
                <a:solidFill>
                  <a:srgbClr val="FF0000"/>
                </a:solidFill>
              </a:rPr>
              <a:t>2</a:t>
            </a:r>
          </a:p>
        </p:txBody>
      </p:sp>
      <p:sp>
        <p:nvSpPr>
          <p:cNvPr id="15" name="TextBox 14"/>
          <p:cNvSpPr txBox="1"/>
          <p:nvPr/>
        </p:nvSpPr>
        <p:spPr>
          <a:xfrm>
            <a:off x="6352918" y="6941058"/>
            <a:ext cx="493007" cy="523220"/>
          </a:xfrm>
          <a:prstGeom prst="rect">
            <a:avLst/>
          </a:prstGeom>
          <a:noFill/>
        </p:spPr>
        <p:txBody>
          <a:bodyPr wrap="square" rtlCol="0">
            <a:spAutoFit/>
          </a:bodyPr>
          <a:lstStyle/>
          <a:p>
            <a:r>
              <a:rPr lang="en-US" sz="2800" b="1" dirty="0">
                <a:solidFill>
                  <a:srgbClr val="FF0000"/>
                </a:solidFill>
              </a:rPr>
              <a:t>3</a:t>
            </a:r>
          </a:p>
        </p:txBody>
      </p:sp>
      <p:pic>
        <p:nvPicPr>
          <p:cNvPr id="10" name="Picture 9">
            <a:extLst>
              <a:ext uri="{FF2B5EF4-FFF2-40B4-BE49-F238E27FC236}">
                <a16:creationId xmlns:a16="http://schemas.microsoft.com/office/drawing/2014/main" id="{6CEDD656-ED04-29A9-8B5D-4CFBDCCF70C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1" name="Left Arrow Callout 10"/>
          <p:cNvSpPr/>
          <p:nvPr/>
        </p:nvSpPr>
        <p:spPr>
          <a:xfrm>
            <a:off x="8458200" y="4381500"/>
            <a:ext cx="7772400" cy="3779383"/>
          </a:xfrm>
          <a:prstGeom prst="left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Here we will start to create the bank setup</a:t>
            </a:r>
          </a:p>
          <a:p>
            <a:pPr algn="ctr"/>
            <a:r>
              <a:rPr lang="en-US" sz="2400" b="1" dirty="0"/>
              <a:t>In three steps:</a:t>
            </a:r>
          </a:p>
          <a:p>
            <a:pPr marL="342900" indent="-342900" algn="ctr">
              <a:buAutoNum type="alphaLcParenR"/>
            </a:pPr>
            <a:r>
              <a:rPr lang="en-US" sz="2400" b="1" dirty="0"/>
              <a:t>Bank creation</a:t>
            </a:r>
          </a:p>
          <a:p>
            <a:pPr marL="342900" indent="-342900" algn="ctr">
              <a:buAutoNum type="alphaLcParenR"/>
            </a:pPr>
            <a:r>
              <a:rPr lang="en-US" sz="2400" b="1" dirty="0"/>
              <a:t>Bank branch creation</a:t>
            </a:r>
          </a:p>
          <a:p>
            <a:pPr marL="342900" indent="-342900" algn="ctr">
              <a:buAutoNum type="alphaLcParenR"/>
            </a:pPr>
            <a:r>
              <a:rPr lang="en-US" sz="2400" b="1" dirty="0"/>
              <a:t>Bank account creation</a:t>
            </a:r>
          </a:p>
          <a:p>
            <a:pPr marL="342900" indent="-342900" algn="ctr">
              <a:buAutoNum type="alphaLcParenR"/>
            </a:pPr>
            <a:endParaRPr lang="en-US" dirty="0"/>
          </a:p>
        </p:txBody>
      </p:sp>
    </p:spTree>
    <p:extLst>
      <p:ext uri="{BB962C8B-B14F-4D97-AF65-F5344CB8AC3E}">
        <p14:creationId xmlns:p14="http://schemas.microsoft.com/office/powerpoint/2010/main" val="84987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FDF1-8454-C1DD-4407-BAA824D4FD82}"/>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36EDD4F0-0E1E-534B-6E06-E8D406398FBF}"/>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A01A9BCD-D6D1-F3F7-73A8-EBB029F8E86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029C2C38-3524-FEB1-2F75-73328C579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599"/>
          </a:xfrm>
          <a:prstGeom prst="rect">
            <a:avLst/>
          </a:prstGeom>
        </p:spPr>
      </p:pic>
      <p:sp>
        <p:nvSpPr>
          <p:cNvPr id="6" name="Freeform 2">
            <a:extLst>
              <a:ext uri="{FF2B5EF4-FFF2-40B4-BE49-F238E27FC236}">
                <a16:creationId xmlns:a16="http://schemas.microsoft.com/office/drawing/2014/main" id="{B3FB5C94-6563-7262-3B67-6D87F7248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7658100"/>
            <a:ext cx="914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B029E3CE-5F19-BA62-38C2-7E855860C1B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633015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AB0-AB4D-46D1-38CB-153199D161DC}"/>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E3A22D72-771A-9274-EC19-74B31FBEB1E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2190DB3-2F70-EE95-CF3E-029F29D3E56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4017DC4-F052-6E94-A5D8-097941242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94479"/>
            <a:ext cx="16611600" cy="7973421"/>
          </a:xfrm>
          <a:prstGeom prst="rect">
            <a:avLst/>
          </a:prstGeom>
        </p:spPr>
      </p:pic>
      <p:sp>
        <p:nvSpPr>
          <p:cNvPr id="5" name="Freeform 2">
            <a:extLst>
              <a:ext uri="{FF2B5EF4-FFF2-40B4-BE49-F238E27FC236}">
                <a16:creationId xmlns:a16="http://schemas.microsoft.com/office/drawing/2014/main" id="{1390BFE7-4FBE-66B1-8BE0-7B77CA8349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3543300"/>
            <a:ext cx="1676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Left Arrow 5"/>
          <p:cNvSpPr/>
          <p:nvPr/>
        </p:nvSpPr>
        <p:spPr>
          <a:xfrm>
            <a:off x="9677400" y="5295900"/>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10668000" y="6068968"/>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10109200" y="5678932"/>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5468600" y="3924300"/>
            <a:ext cx="1371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1E85D0CC-7174-1988-21F8-8A73E9F1BE7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1430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FC6A5-D17D-5798-5110-938B95364E24}"/>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57D6AA70-9C7D-883C-B14C-71A76DD814E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29BB92-87CB-3841-68A8-13B132F3F12B}"/>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F5E47F1C-EFA9-8AFB-F7AC-FE9B36EFE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2095500"/>
            <a:ext cx="16535401" cy="7696200"/>
          </a:xfrm>
          <a:prstGeom prst="rect">
            <a:avLst/>
          </a:prstGeom>
        </p:spPr>
      </p:pic>
      <p:sp>
        <p:nvSpPr>
          <p:cNvPr id="5" name="Freeform 2">
            <a:extLst>
              <a:ext uri="{FF2B5EF4-FFF2-40B4-BE49-F238E27FC236}">
                <a16:creationId xmlns:a16="http://schemas.microsoft.com/office/drawing/2014/main" id="{DD61673C-FC4D-8D0C-30E0-84B3AB2A74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4686300"/>
            <a:ext cx="1524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3886200" y="71247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CA437AF7-2D3A-F52B-6A91-2955F8CF28D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4492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086F-7CF2-9C51-E13F-BD6B058230AD}"/>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BCFD9858-74D2-2E61-2012-9B67AC900DB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FC187EE-AF1B-F6EB-3EF6-EB1AD3FE518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28D4A886-DCAD-102D-CD0F-D89CDAEBB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54" y="1943100"/>
            <a:ext cx="16459946" cy="8001000"/>
          </a:xfrm>
          <a:prstGeom prst="rect">
            <a:avLst/>
          </a:prstGeom>
        </p:spPr>
      </p:pic>
      <p:sp>
        <p:nvSpPr>
          <p:cNvPr id="5" name="Freeform 2">
            <a:extLst>
              <a:ext uri="{FF2B5EF4-FFF2-40B4-BE49-F238E27FC236}">
                <a16:creationId xmlns:a16="http://schemas.microsoft.com/office/drawing/2014/main" id="{4EA70CAF-8232-44D3-13B4-64889813155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764000" y="9029700"/>
            <a:ext cx="533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BAC9626-8C05-0753-AA16-5577C3765D2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1376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015A1-B115-85CB-334B-2A84CE53EF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020A47-7E8E-0A48-F17A-C62B601C7BE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4B1A54D-C356-7197-7A46-142CC93F20B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B3CFF7D-DA13-2F6C-DCEE-16E3D564881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FBDF246-D40D-A335-E93A-E4F767668C7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E4EC193-E8F4-2347-1326-58F639456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0415BD59-E294-A35D-6A5E-7ED663DC3DC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667000" y="5753100"/>
            <a:ext cx="27432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590800" y="7277100"/>
            <a:ext cx="2895600" cy="914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8814B8F-9EFB-1A3A-BC36-FCCFB21B457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3809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838700"/>
            <a:ext cx="1447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p:cNvSpPr/>
          <p:nvPr/>
        </p:nvSpPr>
        <p:spPr>
          <a:xfrm>
            <a:off x="16002000" y="6972300"/>
            <a:ext cx="12954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554EF6A-F163-A4A4-DA5A-3967781C37B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6634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3" name="Group 3"/>
          <p:cNvGrpSpPr/>
          <p:nvPr/>
        </p:nvGrpSpPr>
        <p:grpSpPr>
          <a:xfrm rot="-4011154">
            <a:off x="14044924" y="1464134"/>
            <a:ext cx="17403374" cy="18180272"/>
            <a:chOff x="0" y="0"/>
            <a:chExt cx="4583605" cy="4788220"/>
          </a:xfrm>
        </p:grpSpPr>
        <p:sp>
          <p:nvSpPr>
            <p:cNvPr id="4" name="Freeform 4"/>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9" name="Group 9"/>
          <p:cNvGrpSpPr/>
          <p:nvPr/>
        </p:nvGrpSpPr>
        <p:grpSpPr>
          <a:xfrm>
            <a:off x="2054482" y="1257300"/>
            <a:ext cx="5784422" cy="7651130"/>
            <a:chOff x="0" y="0"/>
            <a:chExt cx="812800" cy="933806"/>
          </a:xfrm>
        </p:grpSpPr>
        <p:sp>
          <p:nvSpPr>
            <p:cNvPr id="10" name="Freeform 10"/>
            <p:cNvSpPr/>
            <p:nvPr/>
          </p:nvSpPr>
          <p:spPr>
            <a:xfrm>
              <a:off x="0" y="0"/>
              <a:ext cx="812800" cy="933806"/>
            </a:xfrm>
            <a:custGeom>
              <a:avLst/>
              <a:gdLst/>
              <a:ahLst/>
              <a:cxnLst/>
              <a:rect l="l" t="t" r="r" b="b"/>
              <a:pathLst>
                <a:path w="812800" h="933806">
                  <a:moveTo>
                    <a:pt x="65582" y="0"/>
                  </a:moveTo>
                  <a:lnTo>
                    <a:pt x="747218" y="0"/>
                  </a:lnTo>
                  <a:cubicBezTo>
                    <a:pt x="783438" y="0"/>
                    <a:pt x="812800" y="29362"/>
                    <a:pt x="812800" y="65582"/>
                  </a:cubicBezTo>
                  <a:lnTo>
                    <a:pt x="812800" y="868224"/>
                  </a:lnTo>
                  <a:cubicBezTo>
                    <a:pt x="812800" y="885617"/>
                    <a:pt x="805890" y="902298"/>
                    <a:pt x="793591" y="914597"/>
                  </a:cubicBezTo>
                  <a:cubicBezTo>
                    <a:pt x="781292" y="926896"/>
                    <a:pt x="764611" y="933806"/>
                    <a:pt x="747218" y="933806"/>
                  </a:cubicBezTo>
                  <a:lnTo>
                    <a:pt x="65582" y="933806"/>
                  </a:lnTo>
                  <a:cubicBezTo>
                    <a:pt x="29362" y="933806"/>
                    <a:pt x="0" y="904444"/>
                    <a:pt x="0" y="868224"/>
                  </a:cubicBezTo>
                  <a:lnTo>
                    <a:pt x="0" y="65582"/>
                  </a:lnTo>
                  <a:cubicBezTo>
                    <a:pt x="0" y="29362"/>
                    <a:pt x="29362" y="0"/>
                    <a:pt x="65582" y="0"/>
                  </a:cubicBezTo>
                  <a:close/>
                </a:path>
              </a:pathLst>
            </a:custGeom>
            <a:blipFill>
              <a:blip r:embed="rId2"/>
              <a:stretch>
                <a:fillRect l="-36219" r="-36219"/>
              </a:stretch>
            </a:blipFill>
          </p:spPr>
          <p:txBody>
            <a:bodyPr/>
            <a:lstStyle/>
            <a:p>
              <a:endParaRPr lang="en-US"/>
            </a:p>
          </p:txBody>
        </p:sp>
      </p:grpSp>
      <p:grpSp>
        <p:nvGrpSpPr>
          <p:cNvPr id="11" name="Group 11"/>
          <p:cNvGrpSpPr/>
          <p:nvPr/>
        </p:nvGrpSpPr>
        <p:grpSpPr>
          <a:xfrm>
            <a:off x="2054482" y="4949018"/>
            <a:ext cx="5784422" cy="3959411"/>
            <a:chOff x="0" y="0"/>
            <a:chExt cx="1523469" cy="1042808"/>
          </a:xfrm>
        </p:grpSpPr>
        <p:sp>
          <p:nvSpPr>
            <p:cNvPr id="12" name="Freeform 12"/>
            <p:cNvSpPr/>
            <p:nvPr/>
          </p:nvSpPr>
          <p:spPr>
            <a:xfrm>
              <a:off x="0" y="0"/>
              <a:ext cx="1523469" cy="1042808"/>
            </a:xfrm>
            <a:custGeom>
              <a:avLst/>
              <a:gdLst/>
              <a:ahLst/>
              <a:cxnLst/>
              <a:rect l="l" t="t" r="r" b="b"/>
              <a:pathLst>
                <a:path w="1523469" h="1042808">
                  <a:moveTo>
                    <a:pt x="68259" y="0"/>
                  </a:moveTo>
                  <a:lnTo>
                    <a:pt x="1455210" y="0"/>
                  </a:lnTo>
                  <a:cubicBezTo>
                    <a:pt x="1473314" y="0"/>
                    <a:pt x="1490675" y="7192"/>
                    <a:pt x="1503476" y="19993"/>
                  </a:cubicBezTo>
                  <a:cubicBezTo>
                    <a:pt x="1516278" y="32794"/>
                    <a:pt x="1523469" y="50155"/>
                    <a:pt x="1523469" y="68259"/>
                  </a:cubicBezTo>
                  <a:lnTo>
                    <a:pt x="1523469" y="974549"/>
                  </a:lnTo>
                  <a:cubicBezTo>
                    <a:pt x="1523469" y="1012247"/>
                    <a:pt x="1492908" y="1042808"/>
                    <a:pt x="1455210" y="1042808"/>
                  </a:cubicBezTo>
                  <a:lnTo>
                    <a:pt x="68259" y="1042808"/>
                  </a:lnTo>
                  <a:cubicBezTo>
                    <a:pt x="50155" y="1042808"/>
                    <a:pt x="32794" y="1035616"/>
                    <a:pt x="19993" y="1022815"/>
                  </a:cubicBezTo>
                  <a:cubicBezTo>
                    <a:pt x="7192" y="1010014"/>
                    <a:pt x="0" y="992652"/>
                    <a:pt x="0" y="974549"/>
                  </a:cubicBezTo>
                  <a:lnTo>
                    <a:pt x="0" y="68259"/>
                  </a:lnTo>
                  <a:cubicBezTo>
                    <a:pt x="0" y="30561"/>
                    <a:pt x="30561" y="0"/>
                    <a:pt x="68259" y="0"/>
                  </a:cubicBezTo>
                  <a:close/>
                </a:path>
              </a:pathLst>
            </a:custGeom>
            <a:gradFill rotWithShape="1">
              <a:gsLst>
                <a:gs pos="0">
                  <a:srgbClr val="141519">
                    <a:alpha val="0"/>
                  </a:srgbClr>
                </a:gs>
                <a:gs pos="100000">
                  <a:srgbClr val="141519">
                    <a:alpha val="57000"/>
                  </a:srgbClr>
                </a:gs>
              </a:gsLst>
              <a:lin ang="5400000"/>
            </a:gradFill>
          </p:spPr>
          <p:txBody>
            <a:bodyPr/>
            <a:lstStyle/>
            <a:p>
              <a:endParaRPr lang="en-US"/>
            </a:p>
          </p:txBody>
        </p:sp>
        <p:sp>
          <p:nvSpPr>
            <p:cNvPr id="13" name="TextBox 13"/>
            <p:cNvSpPr txBox="1"/>
            <p:nvPr/>
          </p:nvSpPr>
          <p:spPr>
            <a:xfrm>
              <a:off x="0" y="19050"/>
              <a:ext cx="1523469" cy="1023758"/>
            </a:xfrm>
            <a:prstGeom prst="rect">
              <a:avLst/>
            </a:prstGeom>
          </p:spPr>
          <p:txBody>
            <a:bodyPr lIns="50800" tIns="50800" rIns="50800" bIns="50800" rtlCol="0" anchor="ctr"/>
            <a:lstStyle/>
            <a:p>
              <a:pPr algn="ctr">
                <a:lnSpc>
                  <a:spcPts val="1387"/>
                </a:lnSpc>
              </a:pPr>
              <a:endParaRPr/>
            </a:p>
          </p:txBody>
        </p:sp>
      </p:grpSp>
      <p:grpSp>
        <p:nvGrpSpPr>
          <p:cNvPr id="17" name="Group 17"/>
          <p:cNvGrpSpPr/>
          <p:nvPr/>
        </p:nvGrpSpPr>
        <p:grpSpPr>
          <a:xfrm>
            <a:off x="8839200" y="1257300"/>
            <a:ext cx="5638800" cy="966962"/>
            <a:chOff x="0" y="0"/>
            <a:chExt cx="1417549" cy="183966"/>
          </a:xfrm>
        </p:grpSpPr>
        <p:sp>
          <p:nvSpPr>
            <p:cNvPr id="18" name="Freeform 18"/>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dirty="0"/>
            </a:p>
          </p:txBody>
        </p:sp>
        <p:sp>
          <p:nvSpPr>
            <p:cNvPr id="19" name="TextBox 19"/>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0" name="Group 20"/>
          <p:cNvGrpSpPr/>
          <p:nvPr/>
        </p:nvGrpSpPr>
        <p:grpSpPr>
          <a:xfrm>
            <a:off x="8839200" y="2705100"/>
            <a:ext cx="5638800" cy="966962"/>
            <a:chOff x="0" y="0"/>
            <a:chExt cx="1417549" cy="183966"/>
          </a:xfrm>
        </p:grpSpPr>
        <p:sp>
          <p:nvSpPr>
            <p:cNvPr id="21" name="Freeform 21"/>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2" name="TextBox 22"/>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3" name="Group 23"/>
          <p:cNvGrpSpPr/>
          <p:nvPr/>
        </p:nvGrpSpPr>
        <p:grpSpPr>
          <a:xfrm>
            <a:off x="8839200" y="4305300"/>
            <a:ext cx="5638800" cy="966962"/>
            <a:chOff x="0" y="0"/>
            <a:chExt cx="1417549" cy="183966"/>
          </a:xfrm>
        </p:grpSpPr>
        <p:sp>
          <p:nvSpPr>
            <p:cNvPr id="24" name="Freeform 2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5" name="TextBox 2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6" name="Group 26"/>
          <p:cNvGrpSpPr/>
          <p:nvPr/>
        </p:nvGrpSpPr>
        <p:grpSpPr>
          <a:xfrm>
            <a:off x="8839200" y="5829300"/>
            <a:ext cx="5638800" cy="966962"/>
            <a:chOff x="0" y="0"/>
            <a:chExt cx="1417549" cy="183966"/>
          </a:xfrm>
        </p:grpSpPr>
        <p:sp>
          <p:nvSpPr>
            <p:cNvPr id="27" name="Freeform 2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8" name="TextBox 2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9" name="Group 29"/>
          <p:cNvGrpSpPr/>
          <p:nvPr/>
        </p:nvGrpSpPr>
        <p:grpSpPr>
          <a:xfrm>
            <a:off x="8839200" y="7410082"/>
            <a:ext cx="5638800" cy="966962"/>
            <a:chOff x="0" y="0"/>
            <a:chExt cx="1417549" cy="183966"/>
          </a:xfrm>
        </p:grpSpPr>
        <p:sp>
          <p:nvSpPr>
            <p:cNvPr id="30" name="Freeform 30"/>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31" name="TextBox 31"/>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40" name="TextBox 40"/>
          <p:cNvSpPr txBox="1"/>
          <p:nvPr/>
        </p:nvSpPr>
        <p:spPr>
          <a:xfrm>
            <a:off x="9129279" y="1695615"/>
            <a:ext cx="5415229"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Bassem Reda Sadek Mohamed </a:t>
            </a:r>
          </a:p>
        </p:txBody>
      </p:sp>
      <p:sp>
        <p:nvSpPr>
          <p:cNvPr id="41" name="TextBox 41"/>
          <p:cNvSpPr txBox="1"/>
          <p:nvPr/>
        </p:nvSpPr>
        <p:spPr>
          <a:xfrm>
            <a:off x="2670283" y="6589357"/>
            <a:ext cx="4238502" cy="2240613"/>
          </a:xfrm>
          <a:prstGeom prst="rect">
            <a:avLst/>
          </a:prstGeom>
        </p:spPr>
        <p:txBody>
          <a:bodyPr lIns="0" tIns="0" rIns="0" bIns="0" rtlCol="0" anchor="t">
            <a:spAutoFit/>
          </a:bodyPr>
          <a:lstStyle/>
          <a:p>
            <a:pPr algn="l"/>
            <a:r>
              <a:rPr lang="en-US" sz="7280" b="1" spc="-116" dirty="0">
                <a:solidFill>
                  <a:srgbClr val="27DDDF"/>
                </a:solidFill>
                <a:latin typeface="Arial Bold"/>
                <a:ea typeface="Arial Bold"/>
                <a:cs typeface="Arial Bold"/>
                <a:sym typeface="Arial Bold"/>
              </a:rPr>
              <a:t>Group Members</a:t>
            </a:r>
          </a:p>
        </p:txBody>
      </p:sp>
      <p:sp>
        <p:nvSpPr>
          <p:cNvPr id="42" name="TextBox 42"/>
          <p:cNvSpPr txBox="1"/>
          <p:nvPr/>
        </p:nvSpPr>
        <p:spPr>
          <a:xfrm>
            <a:off x="9129280" y="3143415"/>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Zeyad Mohamed Yassin</a:t>
            </a:r>
          </a:p>
        </p:txBody>
      </p:sp>
      <p:sp>
        <p:nvSpPr>
          <p:cNvPr id="43" name="TextBox 43"/>
          <p:cNvSpPr txBox="1"/>
          <p:nvPr/>
        </p:nvSpPr>
        <p:spPr>
          <a:xfrm>
            <a:off x="9129279" y="4743616"/>
            <a:ext cx="5287991"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Mazen Mohamed Mahmoud</a:t>
            </a:r>
          </a:p>
        </p:txBody>
      </p:sp>
      <p:sp>
        <p:nvSpPr>
          <p:cNvPr id="44" name="TextBox 44"/>
          <p:cNvSpPr txBox="1"/>
          <p:nvPr/>
        </p:nvSpPr>
        <p:spPr>
          <a:xfrm>
            <a:off x="9129279" y="6267615"/>
            <a:ext cx="4999364"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Mahmoud Salah Mohamed</a:t>
            </a:r>
          </a:p>
        </p:txBody>
      </p:sp>
      <p:sp>
        <p:nvSpPr>
          <p:cNvPr id="45" name="TextBox 45"/>
          <p:cNvSpPr txBox="1"/>
          <p:nvPr/>
        </p:nvSpPr>
        <p:spPr>
          <a:xfrm>
            <a:off x="9129280" y="7848397"/>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Mohamed Ahmed Refay</a:t>
            </a:r>
          </a:p>
        </p:txBody>
      </p:sp>
      <p:sp>
        <p:nvSpPr>
          <p:cNvPr id="2" name="TextBox 41">
            <a:extLst>
              <a:ext uri="{FF2B5EF4-FFF2-40B4-BE49-F238E27FC236}">
                <a16:creationId xmlns:a16="http://schemas.microsoft.com/office/drawing/2014/main" id="{F01E9A04-1091-9075-4A0E-8A780FEEE799}"/>
              </a:ext>
            </a:extLst>
          </p:cNvPr>
          <p:cNvSpPr txBox="1"/>
          <p:nvPr/>
        </p:nvSpPr>
        <p:spPr>
          <a:xfrm>
            <a:off x="11346440" y="9046029"/>
            <a:ext cx="6934200" cy="615553"/>
          </a:xfrm>
          <a:prstGeom prst="rect">
            <a:avLst/>
          </a:prstGeom>
        </p:spPr>
        <p:txBody>
          <a:bodyPr wrap="square" lIns="0" tIns="0" rIns="0" bIns="0" rtlCol="0" anchor="t">
            <a:spAutoFit/>
          </a:bodyPr>
          <a:lstStyle/>
          <a:p>
            <a:r>
              <a:rPr lang="en-US" sz="4000" b="1" spc="-116" dirty="0">
                <a:solidFill>
                  <a:srgbClr val="27DDDF"/>
                </a:solidFill>
                <a:latin typeface="Arial Bold"/>
                <a:ea typeface="Arial Bold"/>
                <a:cs typeface="Arial Bold"/>
                <a:sym typeface="Arial Bold"/>
              </a:rPr>
              <a:t>Instructor : Islam Eltahmody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0E92-9B8D-F81C-F985-921C43A856D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4E8FE49-6E33-0CCA-BEA2-616F84F416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70FA058-D94D-CA3F-6A9D-B40DAC2023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AF18E06-2118-AE31-7764-6F717C26457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E3C3EFE-3B40-AE93-BDB2-E9C5CE1BC8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7A2DC909-240F-DACC-955B-4E6842870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230600" cy="7848600"/>
          </a:xfrm>
          <a:prstGeom prst="rect">
            <a:avLst/>
          </a:prstGeom>
        </p:spPr>
      </p:pic>
      <p:sp>
        <p:nvSpPr>
          <p:cNvPr id="4" name="Freeform 2">
            <a:extLst>
              <a:ext uri="{FF2B5EF4-FFF2-40B4-BE49-F238E27FC236}">
                <a16:creationId xmlns:a16="http://schemas.microsoft.com/office/drawing/2014/main" id="{3F46AE2F-C82E-CA3C-DA3F-0F5BA892D71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7FEC92A-EF04-9429-671A-3C63A356736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08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ame 5"/>
          <p:cNvSpPr/>
          <p:nvPr/>
        </p:nvSpPr>
        <p:spPr>
          <a:xfrm>
            <a:off x="16459200" y="8572500"/>
            <a:ext cx="10668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527324ED-43B3-B093-4E42-7B05E5A7EC4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510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CE38-490B-485A-5391-5FD56F57808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6E482D8-F36E-CE2A-926B-F303A53905D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B416B35-29BE-9772-A038-B1A47A93ABC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5CE2360-053D-02A1-071D-0A82BD1B806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B55F190-E23E-2128-0FF0-4B8AC8B963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A8B1328D-A0C5-1041-4322-6571A523D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383000" cy="7772399"/>
          </a:xfrm>
          <a:prstGeom prst="rect">
            <a:avLst/>
          </a:prstGeom>
        </p:spPr>
      </p:pic>
      <p:sp>
        <p:nvSpPr>
          <p:cNvPr id="4" name="Freeform 2">
            <a:extLst>
              <a:ext uri="{FF2B5EF4-FFF2-40B4-BE49-F238E27FC236}">
                <a16:creationId xmlns:a16="http://schemas.microsoft.com/office/drawing/2014/main" id="{9B527928-11F1-800C-399D-8A0D6C3BF81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381500"/>
            <a:ext cx="2819400" cy="990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4FD718E-89FF-9A1F-2C9C-F5AA09156305}"/>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9694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BE04-5D28-8041-1964-A5146656899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082F3E3-3B20-C426-A930-D767CD8C36A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B12901-D1FF-A8C5-80A7-B082F61F810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6AACCC-0393-AFC0-60CD-5E82F60C57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19E5640-A731-3871-29BE-7FF2B0E38A8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519D5F7F-97EB-2645-D2F3-A9BFA8412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7848600"/>
          </a:xfrm>
          <a:prstGeom prst="rect">
            <a:avLst/>
          </a:prstGeom>
        </p:spPr>
      </p:pic>
      <p:sp>
        <p:nvSpPr>
          <p:cNvPr id="4" name="Freeform 2">
            <a:extLst>
              <a:ext uri="{FF2B5EF4-FFF2-40B4-BE49-F238E27FC236}">
                <a16:creationId xmlns:a16="http://schemas.microsoft.com/office/drawing/2014/main" id="{C1F7FC5D-2CB8-A591-E0A0-0E6FD23A74D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514600" y="4533900"/>
            <a:ext cx="1219200"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057400" y="7200900"/>
            <a:ext cx="16764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6459200" y="7962900"/>
            <a:ext cx="990601"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0F27508-81DB-0B15-E1D7-228D1665873E}"/>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3388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E304-DA85-3741-43D2-AF4E581B80C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2BA2CB1-BC4C-C4EB-BC75-4A02044D83C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7B68B0-C842-12DD-AFA9-1C9895F12B1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09405F-0EC1-8C22-C79E-ACA9D46231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5F7490-C594-D176-6217-060CE0E1FB8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9ABB2FF-344B-76CE-2FEF-375BEDE32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61706"/>
            <a:ext cx="16459201" cy="7906194"/>
          </a:xfrm>
          <a:prstGeom prst="rect">
            <a:avLst/>
          </a:prstGeom>
        </p:spPr>
      </p:pic>
      <p:sp>
        <p:nvSpPr>
          <p:cNvPr id="4" name="Freeform 2">
            <a:extLst>
              <a:ext uri="{FF2B5EF4-FFF2-40B4-BE49-F238E27FC236}">
                <a16:creationId xmlns:a16="http://schemas.microsoft.com/office/drawing/2014/main" id="{CBB5FD05-89F2-ED30-26A8-7635E76C1FA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848100"/>
            <a:ext cx="1524001"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392400" y="4076700"/>
            <a:ext cx="1295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C347F720-D2D1-E4B0-62BC-9080B0CFBDC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003707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C65F3DD2-FFD1-B479-B150-68A4D4DB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4686300"/>
            <a:ext cx="1524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962400" y="75819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336760D5-93C5-B6CA-1302-C74D6D390BC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3055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0" name="Picture 2" descr="C:\Users\Lenovo\Downloads\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04752"/>
            <a:ext cx="16306800" cy="7886948"/>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p:cNvSpPr/>
          <p:nvPr/>
        </p:nvSpPr>
        <p:spPr>
          <a:xfrm>
            <a:off x="15544800" y="9017000"/>
            <a:ext cx="1143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C45367C7-6DDC-FC06-6D0A-06C91EF55B8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4037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2860-4DD8-7AB9-2388-F7838C0A028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854CE-2B31-8AD3-E916-B870C287AC1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62EF602-2654-D6A9-641B-1C0A8365CD5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D1A6C6B-E535-15AB-5503-620100CCD6F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EEBB57D-F6FD-0DB3-C969-080EDF49105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8FFCFFAF-8913-6C01-CF4E-61426CF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943100"/>
            <a:ext cx="16535401" cy="7848600"/>
          </a:xfrm>
          <a:prstGeom prst="rect">
            <a:avLst/>
          </a:prstGeom>
        </p:spPr>
      </p:pic>
      <p:sp>
        <p:nvSpPr>
          <p:cNvPr id="4" name="Freeform 2">
            <a:extLst>
              <a:ext uri="{FF2B5EF4-FFF2-40B4-BE49-F238E27FC236}">
                <a16:creationId xmlns:a16="http://schemas.microsoft.com/office/drawing/2014/main" id="{78115D54-3DA1-0F1E-5D18-6F0BBACF41B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87800" y="8648700"/>
            <a:ext cx="9906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8D80837-6CDF-7BE3-0056-A3C68AC9A3C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0748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2715E1A-417F-96F5-981A-0862CF614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306800" cy="7848600"/>
          </a:xfrm>
          <a:prstGeom prst="rect">
            <a:avLst/>
          </a:prstGeom>
        </p:spPr>
      </p:pic>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152900"/>
            <a:ext cx="3657600"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76911F1B-7BAB-26D2-A81B-CB5EB9EC600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90231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99" y="2095500"/>
            <a:ext cx="16332200" cy="79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1600200" y="3009900"/>
            <a:ext cx="5715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094A1FE6-465A-9673-E619-F4B6F78323D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16235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6666" r="-16666"/>
            </a:stretch>
          </a:blipFill>
        </p:spPr>
        <p:txBody>
          <a:bodyPr/>
          <a:lstStyle/>
          <a:p>
            <a:endParaRPr lang="en-US"/>
          </a:p>
        </p:txBody>
      </p:sp>
      <p:grpSp>
        <p:nvGrpSpPr>
          <p:cNvPr id="3" name="Group 3"/>
          <p:cNvGrpSpPr/>
          <p:nvPr/>
        </p:nvGrpSpPr>
        <p:grpSpPr>
          <a:xfrm>
            <a:off x="-1235334" y="0"/>
            <a:ext cx="9457763" cy="10287000"/>
            <a:chOff x="0" y="0"/>
            <a:chExt cx="2490933" cy="2709333"/>
          </a:xfrm>
        </p:grpSpPr>
        <p:sp>
          <p:nvSpPr>
            <p:cNvPr id="4" name="Freeform 4"/>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5" name="TextBox 5"/>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14" name="TextBox 14"/>
          <p:cNvSpPr txBox="1"/>
          <p:nvPr/>
        </p:nvSpPr>
        <p:spPr>
          <a:xfrm>
            <a:off x="685800" y="2414961"/>
            <a:ext cx="13185518"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Quick introduction to Cash Management in Oracle ERP.</a:t>
            </a:r>
            <a:endParaRPr lang="en-US" sz="8015" b="1" spc="-128" dirty="0">
              <a:solidFill>
                <a:srgbClr val="FFFFFF"/>
              </a:solidFill>
              <a:latin typeface="Arial Bold"/>
              <a:cs typeface="Arial Bold"/>
              <a:sym typeface="Arial Bold"/>
            </a:endParaRPr>
          </a:p>
        </p:txBody>
      </p:sp>
      <p:grpSp>
        <p:nvGrpSpPr>
          <p:cNvPr id="16" name="Group 16"/>
          <p:cNvGrpSpPr/>
          <p:nvPr/>
        </p:nvGrpSpPr>
        <p:grpSpPr>
          <a:xfrm rot="-4011154">
            <a:off x="12755358" y="3032614"/>
            <a:ext cx="17403374" cy="15009081"/>
            <a:chOff x="0" y="0"/>
            <a:chExt cx="4583605" cy="3953009"/>
          </a:xfrm>
        </p:grpSpPr>
        <p:sp>
          <p:nvSpPr>
            <p:cNvPr id="17" name="Freeform 17"/>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8" name="TextBox 18"/>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
        <p:nvSpPr>
          <p:cNvPr id="19" name="TextBox 14">
            <a:extLst>
              <a:ext uri="{FF2B5EF4-FFF2-40B4-BE49-F238E27FC236}">
                <a16:creationId xmlns:a16="http://schemas.microsoft.com/office/drawing/2014/main" id="{28C672B9-8926-CDE4-3040-13595AE22C38}"/>
              </a:ext>
            </a:extLst>
          </p:cNvPr>
          <p:cNvSpPr txBox="1"/>
          <p:nvPr/>
        </p:nvSpPr>
        <p:spPr>
          <a:xfrm>
            <a:off x="685800" y="5600700"/>
            <a:ext cx="16764000"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The importance of Cash Management in digital accounting.</a:t>
            </a:r>
            <a:endParaRPr lang="en-US" sz="8015" b="1" spc="-128" dirty="0">
              <a:solidFill>
                <a:srgbClr val="FFFFFF"/>
              </a:solidFill>
              <a:latin typeface="Arial Bold"/>
              <a:cs typeface="Arial Bold"/>
              <a:sym typeface="Arial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0"/>
                                  </p:stCondLst>
                                  <p:childTnLst>
                                    <p:set>
                                      <p:cBhvr>
                                        <p:cTn id="9" dur="1" fill="hold">
                                          <p:stCondLst>
                                            <p:cond delay="24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2003502"/>
            <a:ext cx="16306800" cy="801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828674" y="3081479"/>
            <a:ext cx="1769533"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029757" y="7510318"/>
            <a:ext cx="683683" cy="52878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B88068F-CD60-67B5-9642-539BD2A9B41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91421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4E6C-0E2F-F921-4961-0AC6D355C0C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0AFD08-FCE2-82C5-CA0C-AAF08989CED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D26314-6FB5-1595-DDF0-CCAAD83DB7A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7FE8E1A-8400-2025-A083-A245FBFC49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E819FA-8BC8-BE79-2A49-A3F607ACD8A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14684101-3BD1-14BF-0B82-8EC0C569D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06801" cy="7848600"/>
          </a:xfrm>
          <a:prstGeom prst="rect">
            <a:avLst/>
          </a:prstGeom>
        </p:spPr>
      </p:pic>
      <p:sp>
        <p:nvSpPr>
          <p:cNvPr id="4" name="Freeform 2">
            <a:extLst>
              <a:ext uri="{FF2B5EF4-FFF2-40B4-BE49-F238E27FC236}">
                <a16:creationId xmlns:a16="http://schemas.microsoft.com/office/drawing/2014/main" id="{5731C1B3-395E-28AF-6877-F0FA9F83C07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383000" y="8191500"/>
            <a:ext cx="9906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0DC0A55F-0B54-1E08-EFE9-342CD9DACDE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9947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CEF9-2D6B-3ACC-BF2B-9E56FFF99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C52B8F-9868-7770-3FF4-57B9B2991DD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E436AF-91D9-9A10-90A3-FAEE356FF91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0520B41-9120-F136-0B4D-31A0B800558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D822D7A-B9ED-46DE-7EB1-A326FC1AB37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E03D706-71C0-64E4-E02D-F1D487ED8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019300"/>
            <a:ext cx="16459201" cy="7848600"/>
          </a:xfrm>
          <a:prstGeom prst="rect">
            <a:avLst/>
          </a:prstGeom>
        </p:spPr>
      </p:pic>
      <p:sp>
        <p:nvSpPr>
          <p:cNvPr id="4" name="Freeform 2">
            <a:extLst>
              <a:ext uri="{FF2B5EF4-FFF2-40B4-BE49-F238E27FC236}">
                <a16:creationId xmlns:a16="http://schemas.microsoft.com/office/drawing/2014/main" id="{A1B6B01A-4A2C-689C-BBAF-E25EF57E93E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771900"/>
            <a:ext cx="1600201"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Left Arrow 4"/>
          <p:cNvSpPr/>
          <p:nvPr/>
        </p:nvSpPr>
        <p:spPr>
          <a:xfrm>
            <a:off x="10210800" y="6362700"/>
            <a:ext cx="838200" cy="2286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397500" y="6743700"/>
            <a:ext cx="6858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6002000" y="4229100"/>
            <a:ext cx="7620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FFCCBFF-1B90-1DD5-42A3-C9DB5E3C1F8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1283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C706-EEE0-7B73-C4BC-C5982827269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1E771AD-0852-3D4C-3C9B-87C7BA8BAED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1EF457E-3AC5-F983-6461-11F183EDD6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EC2707B-68DA-BC96-A614-B8352CC681C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FB71CA5-3F20-6478-F579-E019B0EAE47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D5447D6-93F7-D11E-94F8-FC9870CD3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78" y="1865868"/>
            <a:ext cx="16360322" cy="7925832"/>
          </a:xfrm>
          <a:prstGeom prst="rect">
            <a:avLst/>
          </a:prstGeom>
        </p:spPr>
      </p:pic>
      <p:sp>
        <p:nvSpPr>
          <p:cNvPr id="4" name="Freeform 2">
            <a:extLst>
              <a:ext uri="{FF2B5EF4-FFF2-40B4-BE49-F238E27FC236}">
                <a16:creationId xmlns:a16="http://schemas.microsoft.com/office/drawing/2014/main" id="{0975BD66-6A65-528C-DFDD-80BFEA62A14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1814367"/>
            <a:ext cx="3352800" cy="43353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087600" y="9334500"/>
            <a:ext cx="1600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6E3F1BF-665F-664F-A14B-D88F0E8F3BD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5514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00D4E-0450-C6DC-3F00-301024BB16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C7887C-94D4-8781-55B8-6FC2DCEF863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36B4B1C-0EEB-990D-61DF-B4486202B63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CC6F919-97B7-D23D-C972-E98CE88E2D2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8A6D008-2EAF-079D-FFC4-BEC13669B65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DF10AF78-2498-12DC-9AFA-880FB50BA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66900"/>
            <a:ext cx="14630400" cy="7924800"/>
          </a:xfrm>
          <a:prstGeom prst="rect">
            <a:avLst/>
          </a:prstGeom>
        </p:spPr>
      </p:pic>
      <p:sp>
        <p:nvSpPr>
          <p:cNvPr id="4" name="Freeform 2">
            <a:extLst>
              <a:ext uri="{FF2B5EF4-FFF2-40B4-BE49-F238E27FC236}">
                <a16:creationId xmlns:a16="http://schemas.microsoft.com/office/drawing/2014/main" id="{A483FC06-EFA9-3EE2-DC18-0AB63B6E0A8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761" y="1837831"/>
            <a:ext cx="2061639" cy="795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685799" y="2628900"/>
            <a:ext cx="2133601" cy="5045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267CAED-A04B-E342-CDAA-F1B4635FEF2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0941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64D8-7706-47CD-EA2C-04A3FE4D537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AD2B4C4-53BB-4957-A14E-70D60D6057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71A1E1-52D9-AA99-91DA-39E3BDA8164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304245B-2109-F7E2-3219-734189D0046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93A99F-7351-750B-DFEC-70E4F4FF7F1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981AA2-1572-F1D0-F5C0-7AEFC4E6B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866900"/>
            <a:ext cx="12725399" cy="7924799"/>
          </a:xfrm>
          <a:prstGeom prst="rect">
            <a:avLst/>
          </a:prstGeom>
        </p:spPr>
      </p:pic>
      <p:sp>
        <p:nvSpPr>
          <p:cNvPr id="4" name="Freeform 2">
            <a:extLst>
              <a:ext uri="{FF2B5EF4-FFF2-40B4-BE49-F238E27FC236}">
                <a16:creationId xmlns:a16="http://schemas.microsoft.com/office/drawing/2014/main" id="{1F387993-29E7-44ED-A528-6C17995BBDC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1905000"/>
            <a:ext cx="3581400" cy="788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214967" y="4000500"/>
            <a:ext cx="3204633"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5697200" y="6362700"/>
            <a:ext cx="16002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F759CA2-C9BA-96A5-C203-A9F3F54968D1}"/>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0020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D7FD8-7B23-B999-84F3-E9AD0762DC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78F2CBC-7EB5-D2A7-E2F0-619274AF129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4815FB8-4F18-B387-F132-6A766C5C37F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EF52CCF-222C-F2EC-8437-C7CBD8998C5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A985D76-24F2-A5AA-5F34-76B233D9F8D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9A87D16B-EDAC-1837-0763-667ACD066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83001" cy="7848600"/>
          </a:xfrm>
          <a:prstGeom prst="rect">
            <a:avLst/>
          </a:prstGeom>
        </p:spPr>
      </p:pic>
      <p:sp>
        <p:nvSpPr>
          <p:cNvPr id="4" name="Freeform 2">
            <a:extLst>
              <a:ext uri="{FF2B5EF4-FFF2-40B4-BE49-F238E27FC236}">
                <a16:creationId xmlns:a16="http://schemas.microsoft.com/office/drawing/2014/main" id="{42A491FA-D2CF-45AD-7AD4-F4743B1F328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459200" y="8877300"/>
            <a:ext cx="990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8906F0D-C0B4-F20D-6A44-426114AA949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32458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5333-02CA-8A67-A56E-E19BFF28EE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0E4D0CE6-D247-E71E-D0BA-1E11B99B881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42A5C01-3155-D8F1-AE51-5D11BA52AF0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45CA2CE-1F18-1580-BFC7-8C9A0700761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3351ECE-C912-A30A-60BE-A78EBEA937F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B083D14-5163-69B5-2920-83522C36B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866900"/>
            <a:ext cx="16459201" cy="7924799"/>
          </a:xfrm>
          <a:prstGeom prst="rect">
            <a:avLst/>
          </a:prstGeom>
        </p:spPr>
      </p:pic>
      <p:sp>
        <p:nvSpPr>
          <p:cNvPr id="4" name="Freeform 2">
            <a:extLst>
              <a:ext uri="{FF2B5EF4-FFF2-40B4-BE49-F238E27FC236}">
                <a16:creationId xmlns:a16="http://schemas.microsoft.com/office/drawing/2014/main" id="{04EA53A6-6B1F-2545-EE08-F91594C31D5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9AB34C65-351F-2993-FC65-BAC9341533BF}"/>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41244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979C-7142-CA80-A27F-B286DF48757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ED61C99-1A8B-3301-0E92-FB543C7979D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01EDD39-FE2B-AE46-89FD-CA8662CCE91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B50E6C1-EFD0-B5E2-7FE7-35CB69DBABA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42EC9DA-1BC9-4F8A-322B-6EB5D8DF57B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2F2BF91B-DEF2-69B2-9FD6-18F81A25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43100"/>
            <a:ext cx="16459201" cy="7848600"/>
          </a:xfrm>
          <a:prstGeom prst="rect">
            <a:avLst/>
          </a:prstGeom>
        </p:spPr>
      </p:pic>
      <p:sp>
        <p:nvSpPr>
          <p:cNvPr id="4" name="Freeform 2">
            <a:extLst>
              <a:ext uri="{FF2B5EF4-FFF2-40B4-BE49-F238E27FC236}">
                <a16:creationId xmlns:a16="http://schemas.microsoft.com/office/drawing/2014/main" id="{29143085-AC36-E667-2E8F-96224EE728B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E6DCC18-2377-424C-EC09-038337E61A0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34358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770BF-106F-E229-9C5A-F20C76F0F5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E1136AF-AAD5-A8F9-E59C-9CB19FAE598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58A6FE-11DD-AF7A-DD8A-50727CBC7EA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6FCFD8-EC32-899C-C980-D42571C03C4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CF03DCB-42DA-E0BA-9E8A-879B3475790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E47CD18A-B779-72FC-959D-7D9AB2C7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800"/>
          </a:xfrm>
          <a:prstGeom prst="rect">
            <a:avLst/>
          </a:prstGeom>
        </p:spPr>
      </p:pic>
      <p:sp>
        <p:nvSpPr>
          <p:cNvPr id="4" name="Freeform 2">
            <a:extLst>
              <a:ext uri="{FF2B5EF4-FFF2-40B4-BE49-F238E27FC236}">
                <a16:creationId xmlns:a16="http://schemas.microsoft.com/office/drawing/2014/main" id="{22726171-6E5E-C1E2-9B44-EA7F42AD79B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5503237" y="4229100"/>
            <a:ext cx="1219200"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0C18B2C-2C86-1414-0867-4EB8A4C590F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7360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a:off x="2054482" y="4580882"/>
            <a:ext cx="8679644" cy="4327547"/>
            <a:chOff x="0" y="0"/>
            <a:chExt cx="2285997" cy="1139766"/>
          </a:xfrm>
        </p:grpSpPr>
        <p:sp>
          <p:nvSpPr>
            <p:cNvPr id="13" name="Freeform 13"/>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p:cNvSpPr txBox="1"/>
          <p:nvPr/>
        </p:nvSpPr>
        <p:spPr>
          <a:xfrm>
            <a:off x="609600" y="419100"/>
            <a:ext cx="16764000" cy="1513235"/>
          </a:xfrm>
          <a:prstGeom prst="rect">
            <a:avLst/>
          </a:prstGeom>
        </p:spPr>
        <p:txBody>
          <a:bodyPr wrap="square" lIns="0" tIns="0" rIns="0" bIns="0" rtlCol="0" anchor="t">
            <a:spAutoFit/>
          </a:bodyPr>
          <a:lstStyle/>
          <a:p>
            <a:pPr algn="l">
              <a:lnSpc>
                <a:spcPts val="5917"/>
              </a:lnSpc>
            </a:pPr>
            <a:r>
              <a:rPr lang="en-US" sz="5690" b="1" spc="-238" dirty="0">
                <a:solidFill>
                  <a:srgbClr val="FFFFFF"/>
                </a:solidFill>
                <a:latin typeface="Arial Bold"/>
                <a:ea typeface="Arial Bold"/>
                <a:cs typeface="Arial Bold"/>
                <a:sym typeface="Arial Bold"/>
              </a:rPr>
              <a:t>Oracle cash management is an enterprise-wide solution for managing liquidity and controlling cash</a:t>
            </a:r>
          </a:p>
        </p:txBody>
      </p:sp>
      <p:pic>
        <p:nvPicPr>
          <p:cNvPr id="3" name="Picture 2">
            <a:extLst>
              <a:ext uri="{FF2B5EF4-FFF2-40B4-BE49-F238E27FC236}">
                <a16:creationId xmlns:a16="http://schemas.microsoft.com/office/drawing/2014/main" id="{9F73D1C8-56BB-22D1-8B60-C4DD96205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20900"/>
            <a:ext cx="17373600" cy="7772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5D70D-5054-3F75-1862-93DDD80D27F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18E97D6-9CA7-57C1-2DAF-FB1CB1D7D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FEB71A-9AF5-B587-1E76-2C858D20567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9E4F91F-3ADC-7B05-D3FE-B641D1B924F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57DBAC6-9AEF-1D50-46EA-17A25C7578D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056C953-E06E-5335-819C-619F2329F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9" y="1866900"/>
            <a:ext cx="14401801" cy="7924800"/>
          </a:xfrm>
          <a:prstGeom prst="rect">
            <a:avLst/>
          </a:prstGeom>
        </p:spPr>
      </p:pic>
      <p:sp>
        <p:nvSpPr>
          <p:cNvPr id="4" name="Freeform 2">
            <a:extLst>
              <a:ext uri="{FF2B5EF4-FFF2-40B4-BE49-F238E27FC236}">
                <a16:creationId xmlns:a16="http://schemas.microsoft.com/office/drawing/2014/main" id="{D5957872-496D-5D67-F884-487B7FE36A9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9" y="2662236"/>
            <a:ext cx="2285999" cy="71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066800" y="5219700"/>
            <a:ext cx="1752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6764000" y="4229100"/>
            <a:ext cx="838200" cy="6096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969DC35D-87FF-DE15-91F5-AB69CF4EB15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1436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CB9D-E1C8-5546-3B30-4014EFB8C98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BDA2617-42B1-67B8-AE8E-8578A2B0264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632D30-4367-F07F-0D0B-FE58BDC6253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D02E337-3833-6C98-D52B-1F5377014E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5FE574-41E3-4616-5B6F-57E5280A584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C1EE0CA0-86AD-1279-51D7-6A7847868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799"/>
          </a:xfrm>
          <a:prstGeom prst="rect">
            <a:avLst/>
          </a:prstGeom>
        </p:spPr>
      </p:pic>
      <p:sp>
        <p:nvSpPr>
          <p:cNvPr id="4" name="Freeform 2">
            <a:extLst>
              <a:ext uri="{FF2B5EF4-FFF2-40B4-BE49-F238E27FC236}">
                <a16:creationId xmlns:a16="http://schemas.microsoft.com/office/drawing/2014/main" id="{133CF22C-AA64-B66C-B9F2-E8FCCDD1EFA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8267700"/>
            <a:ext cx="4572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276600" y="7658100"/>
            <a:ext cx="2133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20B52B-A35D-206C-46ED-7E6F6A7E8D5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6432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41E6C-EF07-E69C-D518-6342D9F6F2B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0730EC2-7BAF-3C78-1CEC-EB6C824B7A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C0DDD-3D1C-C956-4487-06870FBB468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900893B-F62F-CE06-F623-DB42340B625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EE8E6CF-3FA9-2354-CE96-A99AF9B5A6B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735EA5D-3A4A-D618-501D-E97332FEF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15" y="1856353"/>
            <a:ext cx="16418586" cy="7935347"/>
          </a:xfrm>
          <a:prstGeom prst="rect">
            <a:avLst/>
          </a:prstGeom>
        </p:spPr>
      </p:pic>
      <p:sp>
        <p:nvSpPr>
          <p:cNvPr id="4" name="Freeform 2">
            <a:extLst>
              <a:ext uri="{FF2B5EF4-FFF2-40B4-BE49-F238E27FC236}">
                <a16:creationId xmlns:a16="http://schemas.microsoft.com/office/drawing/2014/main" id="{15FD1432-80A5-042D-2763-3220B02FEDD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11600" y="9105900"/>
            <a:ext cx="838201"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49A77A9-A155-DA96-FA46-5DC06233D4E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900090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A32-B9A5-F48A-23EB-0BB58052BF8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7C172F0-07F5-1DE3-87FC-0D6B3062A26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BE3014-8B40-BCD0-8FC9-839959B7009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3BD84A-36D5-144D-ACF4-5A0ACBB2468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55405F5-28CF-66DF-D1AE-2AA0985C8EA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8AA5E6-0821-66A1-6BA0-A31C2DC51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82" y="1943100"/>
            <a:ext cx="16383001" cy="7776270"/>
          </a:xfrm>
          <a:prstGeom prst="rect">
            <a:avLst/>
          </a:prstGeom>
        </p:spPr>
      </p:pic>
      <p:sp>
        <p:nvSpPr>
          <p:cNvPr id="4" name="Freeform 2">
            <a:extLst>
              <a:ext uri="{FF2B5EF4-FFF2-40B4-BE49-F238E27FC236}">
                <a16:creationId xmlns:a16="http://schemas.microsoft.com/office/drawing/2014/main" id="{0327B37F-2495-E46A-220F-36CBB730C51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214967" y="4610100"/>
            <a:ext cx="2214034" cy="1066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F97A952-11F6-AE47-EDE7-63AA6F536A34}"/>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1706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rot="-851681">
            <a:off x="808966" y="7541919"/>
            <a:ext cx="21825170" cy="18180272"/>
            <a:chOff x="0" y="0"/>
            <a:chExt cx="5748193" cy="4788220"/>
          </a:xfrm>
        </p:grpSpPr>
        <p:sp>
          <p:nvSpPr>
            <p:cNvPr id="13" name="Freeform 13"/>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5" name="Group 9">
            <a:extLst>
              <a:ext uri="{FF2B5EF4-FFF2-40B4-BE49-F238E27FC236}">
                <a16:creationId xmlns:a16="http://schemas.microsoft.com/office/drawing/2014/main" id="{960C096B-09C1-6AD5-95F7-EA367CB64C0B}"/>
              </a:ext>
            </a:extLst>
          </p:cNvPr>
          <p:cNvGrpSpPr/>
          <p:nvPr/>
        </p:nvGrpSpPr>
        <p:grpSpPr>
          <a:xfrm>
            <a:off x="685799" y="495300"/>
            <a:ext cx="17068801" cy="2638134"/>
            <a:chOff x="0" y="0"/>
            <a:chExt cx="2741709" cy="694817"/>
          </a:xfrm>
        </p:grpSpPr>
        <p:sp>
          <p:nvSpPr>
            <p:cNvPr id="6" name="Freeform 10">
              <a:extLst>
                <a:ext uri="{FF2B5EF4-FFF2-40B4-BE49-F238E27FC236}">
                  <a16:creationId xmlns:a16="http://schemas.microsoft.com/office/drawing/2014/main" id="{CC3E4E54-02C0-077E-0815-CC73D00309B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7" name="TextBox 11">
              <a:extLst>
                <a:ext uri="{FF2B5EF4-FFF2-40B4-BE49-F238E27FC236}">
                  <a16:creationId xmlns:a16="http://schemas.microsoft.com/office/drawing/2014/main" id="{53ECA52F-4EEB-65EF-E83C-5A2B59E2B1A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9" name="Picture 8">
            <a:extLst>
              <a:ext uri="{FF2B5EF4-FFF2-40B4-BE49-F238E27FC236}">
                <a16:creationId xmlns:a16="http://schemas.microsoft.com/office/drawing/2014/main" id="{6B18B880-B287-177D-0EED-B96BCDD291E0}"/>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11" name="TextBox 11"/>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2">
            <a:extLst>
              <a:ext uri="{FF2B5EF4-FFF2-40B4-BE49-F238E27FC236}">
                <a16:creationId xmlns:a16="http://schemas.microsoft.com/office/drawing/2014/main" id="{853D1537-D9D2-EEB1-20D8-4B68AC6920E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37F09A7-13BF-91D3-AA80-349006981F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2170636"/>
            <a:ext cx="15087600" cy="7697264"/>
          </a:xfrm>
          <a:prstGeom prst="rect">
            <a:avLst/>
          </a:prstGeom>
        </p:spPr>
      </p:pic>
      <p:sp>
        <p:nvSpPr>
          <p:cNvPr id="3" name="Callout: Left Arrow 2">
            <a:extLst>
              <a:ext uri="{FF2B5EF4-FFF2-40B4-BE49-F238E27FC236}">
                <a16:creationId xmlns:a16="http://schemas.microsoft.com/office/drawing/2014/main" id="{637A104B-5222-D387-2F6D-2E5BAB2532A8}"/>
              </a:ext>
            </a:extLst>
          </p:cNvPr>
          <p:cNvSpPr/>
          <p:nvPr/>
        </p:nvSpPr>
        <p:spPr>
          <a:xfrm>
            <a:off x="8686800" y="4762500"/>
            <a:ext cx="6705600" cy="3306530"/>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3">
                    <a:lumMod val="50000"/>
                  </a:schemeClr>
                </a:solidFill>
                <a:ea typeface="Calibri"/>
                <a:cs typeface="Calibri"/>
              </a:rPr>
              <a:t>Here we create an Invoice to show the outflow of cash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DB15360-FB76-DC8C-1454-335C0478637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B701F6C6-03F3-DAD2-B494-20E12D59DB4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12597260-4404-65F5-70FD-D3702BA3FB5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1683938-A26E-5541-FC87-DF1DC6DE852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15FABEF-3389-A22E-8F65-0C5B5A63DACA}"/>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E11CDC96-8B91-C29C-30BE-0C3211CA41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7CC8144-A2B8-6D14-82EE-1A25B5235D0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2A72B38-958A-4B45-E1CF-CD4723D7C63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D7BE29B-FF26-7D7C-DCC6-20A9DE7DFF0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92E1279-1D03-BDC4-11DC-02ECC14B49A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5A05FC1-7C9D-86DB-0BF5-2BA730C3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2120502"/>
            <a:ext cx="15497878" cy="7747398"/>
          </a:xfrm>
          <a:prstGeom prst="rect">
            <a:avLst/>
          </a:prstGeom>
        </p:spPr>
      </p:pic>
      <p:sp>
        <p:nvSpPr>
          <p:cNvPr id="9" name="Freeform 2">
            <a:extLst>
              <a:ext uri="{FF2B5EF4-FFF2-40B4-BE49-F238E27FC236}">
                <a16:creationId xmlns:a16="http://schemas.microsoft.com/office/drawing/2014/main" id="{32BAC6F2-2746-F4E6-2F21-C5C7430FAA4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Rectangle: Rounded Corners 9">
            <a:extLst>
              <a:ext uri="{FF2B5EF4-FFF2-40B4-BE49-F238E27FC236}">
                <a16:creationId xmlns:a16="http://schemas.microsoft.com/office/drawing/2014/main" id="{1E88372F-B734-C873-41DC-7EB38D97FD2C}"/>
              </a:ext>
            </a:extLst>
          </p:cNvPr>
          <p:cNvSpPr/>
          <p:nvPr/>
        </p:nvSpPr>
        <p:spPr>
          <a:xfrm>
            <a:off x="1851691" y="9337819"/>
            <a:ext cx="1322637" cy="4496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060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50B1758-558A-1550-1005-AF1FD7F4B86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6FCBE143-C523-D597-38F8-4013D1D1A63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24D3405-47E7-079E-7361-3BA41A7912E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44E3945F-F6A6-9F56-F9AF-19A5ED25977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C1B6039C-8D38-39DC-43F9-B6448230A03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52103996-7540-5DD2-E3AC-25FA24C502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E69CB0B-2B17-88CF-7AD1-F4B5F2A0CC2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0D63ECFC-7883-3DFB-F24A-7FBA509A8298}"/>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865CBD4-BF64-6AB4-2F20-9DEF870AF125}"/>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6C6EF840-0A30-AC38-F8DA-CD6CF51D38A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456F92AC-E784-EE45-0439-80048392721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F64743D9-61A6-2090-BC5A-0F6EF7366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8"/>
          </a:xfrm>
          <a:prstGeom prst="rect">
            <a:avLst/>
          </a:prstGeom>
        </p:spPr>
      </p:pic>
      <p:sp>
        <p:nvSpPr>
          <p:cNvPr id="10" name="Rectangle: Rounded Corners 9">
            <a:extLst>
              <a:ext uri="{FF2B5EF4-FFF2-40B4-BE49-F238E27FC236}">
                <a16:creationId xmlns:a16="http://schemas.microsoft.com/office/drawing/2014/main" id="{58DDAB2A-EDA1-0134-8AF6-65D235645EDC}"/>
              </a:ext>
            </a:extLst>
          </p:cNvPr>
          <p:cNvSpPr/>
          <p:nvPr/>
        </p:nvSpPr>
        <p:spPr>
          <a:xfrm>
            <a:off x="2026852" y="2605952"/>
            <a:ext cx="1911032" cy="5404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38F0B627-91C2-5FA3-85AC-82B09A96AC44}"/>
              </a:ext>
            </a:extLst>
          </p:cNvPr>
          <p:cNvPicPr>
            <a:picLocks noChangeAspect="1"/>
          </p:cNvPicPr>
          <p:nvPr/>
        </p:nvPicPr>
        <p:blipFill>
          <a:blip r:embed="rId8"/>
          <a:stretch>
            <a:fillRect/>
          </a:stretch>
        </p:blipFill>
        <p:spPr>
          <a:xfrm>
            <a:off x="10271778" y="3029137"/>
            <a:ext cx="5799604" cy="27813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9" name="Callout: Right Arrow 18">
            <a:extLst>
              <a:ext uri="{FF2B5EF4-FFF2-40B4-BE49-F238E27FC236}">
                <a16:creationId xmlns:a16="http://schemas.microsoft.com/office/drawing/2014/main" id="{2D09F35A-0EB5-C7C8-5502-6700D6E83E31}"/>
              </a:ext>
            </a:extLst>
          </p:cNvPr>
          <p:cNvSpPr/>
          <p:nvPr/>
        </p:nvSpPr>
        <p:spPr>
          <a:xfrm>
            <a:off x="6285382" y="3573838"/>
            <a:ext cx="3771948" cy="2759478"/>
          </a:xfrm>
          <a:prstGeom prst="righ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We first validate the invoice then pay in full</a:t>
            </a:r>
          </a:p>
        </p:txBody>
      </p:sp>
    </p:spTree>
    <p:extLst>
      <p:ext uri="{BB962C8B-B14F-4D97-AF65-F5344CB8AC3E}">
        <p14:creationId xmlns:p14="http://schemas.microsoft.com/office/powerpoint/2010/main" val="702377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C4D8A7A3-B078-D045-E8E2-6DAA824CC1D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0ABBAB6-341F-26ED-FDF5-45D963144AE1}"/>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BFEB4BB-5106-6287-0C4D-E9D0B6192FCA}"/>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B86BF72-EF36-ECA6-2FF5-246D82A2BE1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E120C7D0-72F5-45C0-209A-69ABCE7E1B77}"/>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7DF3ED-2EC9-49EE-707F-CAF708778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025C825E-2DD1-3F7C-838E-F5A6EFA7973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93DDC69-7CC1-0CF8-6121-FD2B9B436B7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7741D0F-7F60-1175-3116-AEB7BFBD263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53594708-A083-4662-9377-5467C202D90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BBA082F3-B66B-558F-CD7A-009F42950A4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1D00ACFE-B718-2683-0BEB-3A17AC28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9">
            <a:extLst>
              <a:ext uri="{FF2B5EF4-FFF2-40B4-BE49-F238E27FC236}">
                <a16:creationId xmlns:a16="http://schemas.microsoft.com/office/drawing/2014/main" id="{3FF85167-644A-0F7A-0F93-FBAA98908012}"/>
              </a:ext>
            </a:extLst>
          </p:cNvPr>
          <p:cNvSpPr/>
          <p:nvPr/>
        </p:nvSpPr>
        <p:spPr>
          <a:xfrm>
            <a:off x="12420600" y="6457441"/>
            <a:ext cx="4038600" cy="196265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accent3">
                    <a:lumMod val="50000"/>
                  </a:schemeClr>
                </a:solidFill>
                <a:ea typeface="Calibri"/>
                <a:cs typeface="Calibri"/>
              </a:rPr>
              <a:t>We now pay the invoice </a:t>
            </a:r>
            <a:r>
              <a:rPr lang="en-US" sz="2800" b="1">
                <a:solidFill>
                  <a:schemeClr val="accent3">
                    <a:lumMod val="50000"/>
                  </a:schemeClr>
                </a:solidFill>
                <a:ea typeface="Calibri"/>
                <a:cs typeface="Calibri"/>
              </a:rPr>
              <a:t>using our Bank account</a:t>
            </a:r>
            <a:endParaRPr lang="en-US" sz="2800" b="1" dirty="0">
              <a:solidFill>
                <a:schemeClr val="accent3">
                  <a:lumMod val="50000"/>
                </a:schemeClr>
              </a:solidFill>
              <a:ea typeface="Calibri"/>
              <a:cs typeface="Calibri"/>
            </a:endParaRPr>
          </a:p>
        </p:txBody>
      </p:sp>
    </p:spTree>
    <p:extLst>
      <p:ext uri="{BB962C8B-B14F-4D97-AF65-F5344CB8AC3E}">
        <p14:creationId xmlns:p14="http://schemas.microsoft.com/office/powerpoint/2010/main" val="2129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6F26FA7A-C13C-ECEA-EBB2-60794C07B7F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38A4612-E806-342D-20C6-B79E24E9E9C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FD60DDB-AA28-CE15-869E-2430DE373A17}"/>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AD87254-65D4-FEC9-46C4-EE9D58A5261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643CABF-011E-46DF-F393-832C4B8DE128}"/>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EBB9432-1662-E4D4-5678-EA039A6FEAE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5080AC-B436-B26C-9A72-E08068E94C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1581671-0F1E-A0AA-9A0C-E5F8742A047F}"/>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B368488-F92B-C491-9A36-F696FCD6BDD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25A10189-1350-245A-13E3-CD296BBEDC4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82598EC-6443-FB6A-2474-C54B7AAA850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BA8A94C-FF82-EFFD-8B44-5B96F1E53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70636"/>
            <a:ext cx="15421677" cy="7697264"/>
          </a:xfrm>
          <a:prstGeom prst="rect">
            <a:avLst/>
          </a:prstGeom>
        </p:spPr>
      </p:pic>
    </p:spTree>
    <p:extLst>
      <p:ext uri="{BB962C8B-B14F-4D97-AF65-F5344CB8AC3E}">
        <p14:creationId xmlns:p14="http://schemas.microsoft.com/office/powerpoint/2010/main" val="3999548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CBFC60C-51DC-95B8-4E74-D16DCD9EFE8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4DCD3C0-035D-BD99-7977-68EE6ACAD21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AF90839-AFA2-F15E-6088-0221B23D4D9F}"/>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41D8C44-1CE6-D849-18AA-CAE14CCDD79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373D8486-1B8B-5E63-CBA4-F50F74B8D95C}"/>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131F962-CF55-375F-F16D-036589659E3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25D040B-F234-F89C-9377-2187C28C86C0}"/>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053E85F-5AA9-A146-2C72-86555B9D0A2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70418FB-852F-003D-D151-561D025F6EB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D30A6944-7D08-D080-EA67-CA32241D255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C22AF55E-5808-25EA-0CB3-EC1C94B44EA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6E076990-ADA3-75B0-59C7-C53BA8DFD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Rounded Corners 9">
            <a:extLst>
              <a:ext uri="{FF2B5EF4-FFF2-40B4-BE49-F238E27FC236}">
                <a16:creationId xmlns:a16="http://schemas.microsoft.com/office/drawing/2014/main" id="{345C5184-FE69-5EF2-7C4A-73B6B4941AB8}"/>
              </a:ext>
            </a:extLst>
          </p:cNvPr>
          <p:cNvSpPr/>
          <p:nvPr/>
        </p:nvSpPr>
        <p:spPr>
          <a:xfrm>
            <a:off x="8358353" y="4150221"/>
            <a:ext cx="1660088"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Up Arrow 10">
            <a:extLst>
              <a:ext uri="{FF2B5EF4-FFF2-40B4-BE49-F238E27FC236}">
                <a16:creationId xmlns:a16="http://schemas.microsoft.com/office/drawing/2014/main" id="{FE9C0D13-0A57-CDF5-9116-59B8B3876D92}"/>
              </a:ext>
            </a:extLst>
          </p:cNvPr>
          <p:cNvSpPr/>
          <p:nvPr/>
        </p:nvSpPr>
        <p:spPr>
          <a:xfrm>
            <a:off x="7235907" y="5127881"/>
            <a:ext cx="5704914" cy="1956547"/>
          </a:xfrm>
          <a:prstGeom prst="up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3">
                    <a:lumMod val="49000"/>
                  </a:schemeClr>
                </a:solidFill>
                <a:ea typeface="Calibri"/>
                <a:cs typeface="Calibri"/>
              </a:rPr>
              <a:t>Now the status has become negotiable</a:t>
            </a:r>
          </a:p>
        </p:txBody>
      </p:sp>
    </p:spTree>
    <p:extLst>
      <p:ext uri="{BB962C8B-B14F-4D97-AF65-F5344CB8AC3E}">
        <p14:creationId xmlns:p14="http://schemas.microsoft.com/office/powerpoint/2010/main" val="215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DDC20DC-8EE7-E65B-7BD4-EAC808B3522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527D9FA0-09BA-16FC-6D84-F825C6B6D1EC}"/>
              </a:ext>
            </a:extLst>
          </p:cNvPr>
          <p:cNvGrpSpPr/>
          <p:nvPr/>
        </p:nvGrpSpPr>
        <p:grpSpPr>
          <a:xfrm>
            <a:off x="2054482" y="4580882"/>
            <a:ext cx="8679644" cy="4327547"/>
            <a:chOff x="0" y="0"/>
            <a:chExt cx="2285997" cy="1139766"/>
          </a:xfrm>
        </p:grpSpPr>
        <p:sp>
          <p:nvSpPr>
            <p:cNvPr id="13" name="Freeform 13">
              <a:extLst>
                <a:ext uri="{FF2B5EF4-FFF2-40B4-BE49-F238E27FC236}">
                  <a16:creationId xmlns:a16="http://schemas.microsoft.com/office/drawing/2014/main" id="{C1ADFB8E-75A3-640D-DA79-BE4EED526EA5}"/>
                </a:ext>
              </a:extLst>
            </p:cNvPr>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a:extLst>
                <a:ext uri="{FF2B5EF4-FFF2-40B4-BE49-F238E27FC236}">
                  <a16:creationId xmlns:a16="http://schemas.microsoft.com/office/drawing/2014/main" id="{13F274A9-D021-774E-786B-5B5309805027}"/>
                </a:ext>
              </a:extLst>
            </p:cNvPr>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a:extLst>
              <a:ext uri="{FF2B5EF4-FFF2-40B4-BE49-F238E27FC236}">
                <a16:creationId xmlns:a16="http://schemas.microsoft.com/office/drawing/2014/main" id="{A1984FF3-3D42-F68D-8D41-EF11DEE2802B}"/>
              </a:ext>
            </a:extLst>
          </p:cNvPr>
          <p:cNvSpPr txBox="1"/>
          <p:nvPr/>
        </p:nvSpPr>
        <p:spPr>
          <a:xfrm>
            <a:off x="609600" y="419100"/>
            <a:ext cx="16764000" cy="756617"/>
          </a:xfrm>
          <a:prstGeom prst="rect">
            <a:avLst/>
          </a:prstGeom>
        </p:spPr>
        <p:txBody>
          <a:bodyPr wrap="square" lIns="0" tIns="0" rIns="0" bIns="0" rtlCol="0" anchor="t">
            <a:spAutoFit/>
          </a:bodyPr>
          <a:lstStyle/>
          <a:p>
            <a:pPr algn="ctr">
              <a:lnSpc>
                <a:spcPts val="5917"/>
              </a:lnSpc>
            </a:pPr>
            <a:r>
              <a:rPr lang="en-US" sz="6600" b="1" spc="-238" dirty="0">
                <a:solidFill>
                  <a:srgbClr val="FFFFFF"/>
                </a:solidFill>
                <a:latin typeface="Arial Bold"/>
                <a:ea typeface="Arial Bold"/>
                <a:cs typeface="Arial Bold"/>
                <a:sym typeface="Arial Bold"/>
              </a:rPr>
              <a:t>Cash management integration</a:t>
            </a:r>
          </a:p>
        </p:txBody>
      </p:sp>
      <p:pic>
        <p:nvPicPr>
          <p:cNvPr id="4" name="Picture 3">
            <a:extLst>
              <a:ext uri="{FF2B5EF4-FFF2-40B4-BE49-F238E27FC236}">
                <a16:creationId xmlns:a16="http://schemas.microsoft.com/office/drawing/2014/main" id="{5B60DE8C-2E9F-D452-3F11-E9EA80BBD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378571"/>
            <a:ext cx="16230599" cy="8489329"/>
          </a:xfrm>
          <a:prstGeom prst="rect">
            <a:avLst/>
          </a:prstGeom>
        </p:spPr>
      </p:pic>
    </p:spTree>
    <p:extLst>
      <p:ext uri="{BB962C8B-B14F-4D97-AF65-F5344CB8AC3E}">
        <p14:creationId xmlns:p14="http://schemas.microsoft.com/office/powerpoint/2010/main" val="21647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9EFED179-EB27-EAA0-C81A-A068BB18FF5B}"/>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14DFDF1-452F-4078-AB9F-641A1376771C}"/>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7A0B480-AC50-4E50-B8A9-922272A9B049}"/>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B22D64CA-E2DF-1CCD-3B9F-3EF705138C17}"/>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9E9DF2B9-097D-2233-FFD6-5270B58A60D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E631A10-2767-91FA-C796-92C11659906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89EB4FC-26AE-402F-35A4-DA3EBD20C13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B05CA95-5742-19FB-6BA5-37AD8647186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4CB55700-B4FB-4643-D697-35356D10C80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79AE9515-55C6-AC77-F955-566A852740C9}"/>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C87EBDF-56A2-E509-1754-64097CA22FD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9BFB461E-1A40-E959-1333-E93B9709C7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
        <p:nvSpPr>
          <p:cNvPr id="10" name="Rectangle: Rounded Corners 9">
            <a:extLst>
              <a:ext uri="{FF2B5EF4-FFF2-40B4-BE49-F238E27FC236}">
                <a16:creationId xmlns:a16="http://schemas.microsoft.com/office/drawing/2014/main" id="{C49F310B-F4FF-64E9-9F9D-ABC7FB8DD3B9}"/>
              </a:ext>
            </a:extLst>
          </p:cNvPr>
          <p:cNvSpPr/>
          <p:nvPr/>
        </p:nvSpPr>
        <p:spPr>
          <a:xfrm>
            <a:off x="8783026" y="5038175"/>
            <a:ext cx="2239189"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101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13DE7BE-B468-F1E9-BD9F-8B2908538BC8}"/>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C052C9A-AD5F-08BA-1639-848E387C966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3BB3A16B-6ED4-DB0D-05F6-5C91EE0B8842}"/>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F139EEE-8249-0B9B-F971-0F44CF38667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D2A9433-501A-C014-4C98-4E3A3B4BCD9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05A94156-7BAD-0E6A-7A93-92495DDC24F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5251DB9-AE63-51C7-5930-A0B5C018F9C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6EA8026-AF66-B0CD-4519-FE0A6FC7A4E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DC24ED96-826A-84B7-0ABC-18A908B7F610}"/>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789E139-DBEF-36E8-5FD3-7B46931C227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7B32B23-7323-83F0-90A0-681722CB593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C588EC0-8F6F-6782-B555-2138F4C0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Tree>
    <p:extLst>
      <p:ext uri="{BB962C8B-B14F-4D97-AF65-F5344CB8AC3E}">
        <p14:creationId xmlns:p14="http://schemas.microsoft.com/office/powerpoint/2010/main" val="476962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AD63293-048B-D44B-F661-EAD8F2BA914F}"/>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8BAEE10-6BCB-E735-CC86-BF22D867478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E40436D-0EE8-0A64-A7C3-AC1E53A72A2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7DCEFA7-837C-EC80-8C65-BA7A4671C66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9E8BD55-913A-94DC-3995-6DB4561F83B3}"/>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93E7DBD1-6AE7-1161-DFF2-8588082255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5CA0CBD-7823-AA85-9111-E550CD0CCCE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67149843-11B5-109E-1DE1-7A6BF8A90D3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9121416-2CA6-1612-AECC-4AE3B6F6FA2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BDE41EE3-B2BB-F023-D2EC-63B0B80107C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00342D34-929B-EAA1-03EE-2571DA4B80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A7BA4F4E-1547-7583-AE16-17E417A94BC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76400" y="2170636"/>
            <a:ext cx="15497877" cy="7697264"/>
          </a:xfrm>
          <a:prstGeom prst="rect">
            <a:avLst/>
          </a:prstGeom>
        </p:spPr>
      </p:pic>
      <p:sp>
        <p:nvSpPr>
          <p:cNvPr id="10" name="Rectangle 9">
            <a:extLst>
              <a:ext uri="{FF2B5EF4-FFF2-40B4-BE49-F238E27FC236}">
                <a16:creationId xmlns:a16="http://schemas.microsoft.com/office/drawing/2014/main" id="{55963FB9-4F31-F7EC-A027-C5AE29C3E23F}"/>
              </a:ext>
            </a:extLst>
          </p:cNvPr>
          <p:cNvSpPr/>
          <p:nvPr/>
        </p:nvSpPr>
        <p:spPr>
          <a:xfrm>
            <a:off x="9753600" y="3009900"/>
            <a:ext cx="4876800" cy="91706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dirty="0">
                <a:solidFill>
                  <a:schemeClr val="accent3">
                    <a:lumMod val="50000"/>
                  </a:schemeClr>
                </a:solidFill>
                <a:ea typeface="Calibri"/>
                <a:cs typeface="Calibri"/>
              </a:rPr>
              <a:t>Lastly, We do a "create accounting" request</a:t>
            </a:r>
          </a:p>
        </p:txBody>
      </p:sp>
    </p:spTree>
    <p:extLst>
      <p:ext uri="{BB962C8B-B14F-4D97-AF65-F5344CB8AC3E}">
        <p14:creationId xmlns:p14="http://schemas.microsoft.com/office/powerpoint/2010/main" val="33114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5BBCD481-9B3E-DCC6-D576-47C2347259F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1BC5C4EA-B7AF-4748-FB95-2F7C5E03551D}"/>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33278A-88C5-D910-B28E-1987750581C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E8A8A91-DAB5-0E59-9D47-4DFE6DABBCA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36EC2F1-D64A-6C2C-02E8-9B1950327B3E}"/>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BAF105C5-6726-8A55-6BA9-7B0F897102D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2DFA43AF-F718-EB8D-B4B9-1B23B16F5E7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BE8B575-B5C1-275D-B0CB-29964C23D142}"/>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05BA89C8-C249-7B50-B7F7-1C81683E7F7E}"/>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CBAFF9A5-6732-FFBF-ED19-15B30EEC87C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A8FD8355-4692-E6DB-BF80-AB444AFD126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C3978AF7-F9B8-A8C1-A44B-1CD7A23830A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6773" y="2053268"/>
            <a:ext cx="11825711" cy="6066515"/>
          </a:xfrm>
          <a:prstGeom prst="rect">
            <a:avLst/>
          </a:prstGeom>
        </p:spPr>
      </p:pic>
      <p:sp>
        <p:nvSpPr>
          <p:cNvPr id="10" name="Rectangle: Rounded Corners 9">
            <a:extLst>
              <a:ext uri="{FF2B5EF4-FFF2-40B4-BE49-F238E27FC236}">
                <a16:creationId xmlns:a16="http://schemas.microsoft.com/office/drawing/2014/main" id="{5C9DDF0E-3E4E-CDA0-E057-7C529ADBDE42}"/>
              </a:ext>
            </a:extLst>
          </p:cNvPr>
          <p:cNvSpPr/>
          <p:nvPr/>
        </p:nvSpPr>
        <p:spPr>
          <a:xfrm>
            <a:off x="8990843" y="7505087"/>
            <a:ext cx="598404" cy="38606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C5EFEDE-178D-60C2-6DD4-E61DE4E222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13575" y="7835209"/>
            <a:ext cx="6925377" cy="1788403"/>
          </a:xfrm>
          <a:prstGeom prst="rect">
            <a:avLst/>
          </a:prstGeom>
        </p:spPr>
      </p:pic>
    </p:spTree>
    <p:extLst>
      <p:ext uri="{BB962C8B-B14F-4D97-AF65-F5344CB8AC3E}">
        <p14:creationId xmlns:p14="http://schemas.microsoft.com/office/powerpoint/2010/main" val="524766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FE7680D7-D30F-176E-E8DB-6D711EA5D7B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873CABA-3D52-3E2D-999F-E7B36D7B65D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EC444FE1-4FB1-1B02-2C32-718C61E5B0B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CB48D112-7490-254E-4F94-6DF3A58D101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7BE84717-5173-16B8-2E98-E08AC98D2F0B}"/>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AE164D8-DB9A-416D-75D8-550301E2079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48660C0-D47E-5026-26FA-E98CD02495D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BF2FCC50-F66B-8F17-80EF-36176294069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C068D01C-842F-7198-69FF-182176B3C25C}"/>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6E98F019-5E90-AB00-0BF4-41307C72309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5CFDF628-FFC6-925C-E34B-4DF7275E75A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47D18839-9563-106D-17F0-81D9DCD8ADE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650278" cy="7738064"/>
          </a:xfrm>
          <a:prstGeom prst="rect">
            <a:avLst/>
          </a:prstGeom>
        </p:spPr>
      </p:pic>
      <p:sp>
        <p:nvSpPr>
          <p:cNvPr id="10" name="Callout: Left Arrow 9">
            <a:extLst>
              <a:ext uri="{FF2B5EF4-FFF2-40B4-BE49-F238E27FC236}">
                <a16:creationId xmlns:a16="http://schemas.microsoft.com/office/drawing/2014/main" id="{865B2F4E-EAC5-6BB7-F2B3-8B633E5DEBAB}"/>
              </a:ext>
            </a:extLst>
          </p:cNvPr>
          <p:cNvSpPr/>
          <p:nvPr/>
        </p:nvSpPr>
        <p:spPr>
          <a:xfrm>
            <a:off x="9924887" y="5426556"/>
            <a:ext cx="5497958" cy="2546673"/>
          </a:xfrm>
          <a:prstGeom prst="lef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Now we do the opposite where we create a receipt to show the inflow of cash</a:t>
            </a:r>
            <a:endParaRPr lang="en-US" sz="2800" b="1">
              <a:solidFill>
                <a:schemeClr val="accent3">
                  <a:lumMod val="49000"/>
                </a:schemeClr>
              </a:solidFill>
              <a:ea typeface="Calibri"/>
              <a:cs typeface="Calibri"/>
            </a:endParaRPr>
          </a:p>
        </p:txBody>
      </p:sp>
    </p:spTree>
    <p:extLst>
      <p:ext uri="{BB962C8B-B14F-4D97-AF65-F5344CB8AC3E}">
        <p14:creationId xmlns:p14="http://schemas.microsoft.com/office/powerpoint/2010/main" val="4035911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A37CFAB-D129-01C3-2E7F-A62033CBFB89}"/>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5BAE71E-3968-E96C-07DC-EC4442FD4E8E}"/>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6D47A838-B665-62A0-7425-C3CBB0E299D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86D6DA2-60E2-B312-81E7-ECC978F1FED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6A343295-7020-46DA-BDD2-45EFA9FE9A7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D1BE029E-FBB7-C83C-2BB4-308225118F3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724C100B-6EFC-A954-A88F-85483FF8BF1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5693D8D1-CC70-230D-06A3-B4D39894A0A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2592A688-6D95-A572-41D3-03347182279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D9A0EB96-0395-4566-83AD-78A1106FB0A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F6AC3478-F21B-D46D-92B8-72FCDFC5236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31CDEF8-E37B-FC3E-0279-9C3C1AB854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
        <p:nvSpPr>
          <p:cNvPr id="10" name="Rectangle: Rounded Corners 9">
            <a:extLst>
              <a:ext uri="{FF2B5EF4-FFF2-40B4-BE49-F238E27FC236}">
                <a16:creationId xmlns:a16="http://schemas.microsoft.com/office/drawing/2014/main" id="{55E46D4F-1B82-3AED-2D9D-C31FFA5ED3D8}"/>
              </a:ext>
            </a:extLst>
          </p:cNvPr>
          <p:cNvSpPr/>
          <p:nvPr/>
        </p:nvSpPr>
        <p:spPr>
          <a:xfrm>
            <a:off x="13145584" y="8879543"/>
            <a:ext cx="2895503" cy="52119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83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B19B6961-2B1F-B492-EEE2-A9D35BCC3B0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24A0217-225C-AD20-1DCB-97460CA90EE5}"/>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818996D8-FFAF-B81A-99FF-C746F5DDFB86}"/>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5978F36-2AA0-438F-4D56-C25F7989F24B}"/>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18BC69A5-0252-5A66-71FB-EC5DBBFCB7A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A14067-4FD8-2D1C-17F2-2E266AF95B4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465FEEE-702B-0E21-CDCA-512DD1B0B96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796EC12-2FAD-6E0A-03BF-2FC693E3812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5E3C23B-463C-4414-D003-B1A051C3A3F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8D91C4D-4F41-3B86-B9A5-038FC5128A18}"/>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4F7DD83-50BD-8DB5-5248-015EA4AFC72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DCEC8B72-E3ED-D3BE-0FDD-F4C2DF73391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Tree>
    <p:extLst>
      <p:ext uri="{BB962C8B-B14F-4D97-AF65-F5344CB8AC3E}">
        <p14:creationId xmlns:p14="http://schemas.microsoft.com/office/powerpoint/2010/main" val="2636864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E490F17-607C-B2B8-0797-7145D6E7717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C692592-ADFA-1BAF-1BB9-37CCF3EA4829}"/>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A5D8B83-EC72-67C4-06DC-F33B162ED424}"/>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0D3B8AEE-BE82-016D-CD3F-072EA79F7FD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8D7D5541-6C83-D1C7-3D2B-F0C4B4025F80}"/>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48E91EC1-0019-70DB-DAD4-E171F4662CD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591C775-9BD4-2A88-6050-4DBFF08687B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B393CAE-E58A-7B0A-CD8D-BB7A5F85CE5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A2C8783-920F-4CEC-549F-E03AA1A38357}"/>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501322D5-6ED5-5FE9-BD62-5CE4B79CA20C}"/>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A41CFD6-D26B-D1FC-C5AF-C0E8C655A9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934DF80-1502-B326-EA79-CF2C1FD6A5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64609" y="2053636"/>
            <a:ext cx="15849599" cy="7738064"/>
          </a:xfrm>
          <a:prstGeom prst="rect">
            <a:avLst/>
          </a:prstGeom>
        </p:spPr>
      </p:pic>
      <p:pic>
        <p:nvPicPr>
          <p:cNvPr id="11" name="Picture 10">
            <a:extLst>
              <a:ext uri="{FF2B5EF4-FFF2-40B4-BE49-F238E27FC236}">
                <a16:creationId xmlns:a16="http://schemas.microsoft.com/office/drawing/2014/main" id="{80F483C9-35B4-2671-643D-DAA4D5776D89}"/>
              </a:ext>
            </a:extLst>
          </p:cNvPr>
          <p:cNvPicPr>
            <a:picLocks noChangeAspect="1"/>
          </p:cNvPicPr>
          <p:nvPr/>
        </p:nvPicPr>
        <p:blipFill>
          <a:blip r:embed="rId8"/>
          <a:stretch>
            <a:fillRect/>
          </a:stretch>
        </p:blipFill>
        <p:spPr>
          <a:xfrm>
            <a:off x="10146481" y="3269316"/>
            <a:ext cx="1819275" cy="285750"/>
          </a:xfrm>
          <a:prstGeom prst="rect">
            <a:avLst/>
          </a:prstGeom>
        </p:spPr>
      </p:pic>
      <p:sp>
        <p:nvSpPr>
          <p:cNvPr id="10" name="Rectangle: Rounded Corners 9">
            <a:extLst>
              <a:ext uri="{FF2B5EF4-FFF2-40B4-BE49-F238E27FC236}">
                <a16:creationId xmlns:a16="http://schemas.microsoft.com/office/drawing/2014/main" id="{2EBEAF26-517C-912D-9C88-B96B6EB3034C}"/>
              </a:ext>
            </a:extLst>
          </p:cNvPr>
          <p:cNvSpPr/>
          <p:nvPr/>
        </p:nvSpPr>
        <p:spPr>
          <a:xfrm>
            <a:off x="4602998" y="3834154"/>
            <a:ext cx="2906926" cy="3892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BE6A3B5-295E-8498-4222-617DE68CAFFF}"/>
              </a:ext>
            </a:extLst>
          </p:cNvPr>
          <p:cNvSpPr/>
          <p:nvPr/>
        </p:nvSpPr>
        <p:spPr>
          <a:xfrm>
            <a:off x="4641134" y="4224622"/>
            <a:ext cx="2836248" cy="277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19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57EC9E5D-AB29-D402-7486-41795A7A9661}"/>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F263BF18-2D22-F04F-DA9B-2D5B9C9827C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13F0B83B-34BF-ADB7-8D9D-38211F2F7A0A}"/>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BAD4C0F7-9F8A-9FFB-C7F3-C7963C8F036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207F8313-41D4-19C4-ABA5-870DC8E47817}"/>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729C837-64FB-81F1-E344-B9B1A76012B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D938DD6B-F206-26BB-663D-C21AD01604A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96CE49B6-D00F-340A-46A9-DD0F56759972}"/>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C6B17B29-BD79-1E50-FB84-B138C05A9BE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DF218EE5-C3A7-2CC2-8147-0F6C269EAB1B}"/>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5AE33936-1ED5-A28D-CD02-2F6CEA0A9A4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435A1D3-FF8E-505F-CE28-3891B0B9449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650278" cy="7738064"/>
          </a:xfrm>
          <a:prstGeom prst="rect">
            <a:avLst/>
          </a:prstGeom>
        </p:spPr>
      </p:pic>
      <p:pic>
        <p:nvPicPr>
          <p:cNvPr id="11" name="Picture 10">
            <a:extLst>
              <a:ext uri="{FF2B5EF4-FFF2-40B4-BE49-F238E27FC236}">
                <a16:creationId xmlns:a16="http://schemas.microsoft.com/office/drawing/2014/main" id="{BD4DA22C-5958-B179-A12C-BA641973632D}"/>
              </a:ext>
            </a:extLst>
          </p:cNvPr>
          <p:cNvPicPr>
            <a:picLocks noChangeAspect="1"/>
          </p:cNvPicPr>
          <p:nvPr/>
        </p:nvPicPr>
        <p:blipFill>
          <a:blip r:embed="rId8"/>
          <a:stretch>
            <a:fillRect/>
          </a:stretch>
        </p:blipFill>
        <p:spPr>
          <a:xfrm>
            <a:off x="9348786" y="2869787"/>
            <a:ext cx="2010896" cy="247092"/>
          </a:xfrm>
          <a:prstGeom prst="rect">
            <a:avLst/>
          </a:prstGeom>
        </p:spPr>
      </p:pic>
    </p:spTree>
    <p:extLst>
      <p:ext uri="{BB962C8B-B14F-4D97-AF65-F5344CB8AC3E}">
        <p14:creationId xmlns:p14="http://schemas.microsoft.com/office/powerpoint/2010/main" val="2198904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B7A59DD-288F-1652-B94A-5A7EED80210C}"/>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5C0AF1CF-399E-DCE0-6960-6135786CB83D}"/>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9B7AF2EB-28A5-35F5-0364-6D0E6DF338F4}"/>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13090247-54E0-4CCD-D83E-C2B4CE6857F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BCC4065-729A-70A4-C5FB-352417FF40C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C6DEEFE3-60D1-0D63-5502-AAB39BBB349E}"/>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BB63C79-8A79-ADE0-92D1-0ADDF551845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CC51C6CF-BBC4-65E0-7A86-531C7498341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0BCF761A-C71A-2CB1-1619-BA88344E408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EFB7444A-8DEC-C653-DDB8-0ECCBDCDCDFA}"/>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ABCB2A9D-FF38-CD26-F797-2D032EDAABE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63F39A56-5433-9B9D-86B7-A6100768FB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773400" cy="7738064"/>
          </a:xfrm>
          <a:prstGeom prst="rect">
            <a:avLst/>
          </a:prstGeom>
        </p:spPr>
      </p:pic>
    </p:spTree>
    <p:extLst>
      <p:ext uri="{BB962C8B-B14F-4D97-AF65-F5344CB8AC3E}">
        <p14:creationId xmlns:p14="http://schemas.microsoft.com/office/powerpoint/2010/main" val="218802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EFA7F634-DBC1-9C5F-5851-A4E38AE324F7}"/>
              </a:ext>
            </a:extLst>
          </p:cNvPr>
          <p:cNvSpPr/>
          <p:nvPr/>
        </p:nvSpPr>
        <p:spPr>
          <a:xfrm>
            <a:off x="664630" y="5715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3" name="Picture 2">
            <a:extLst>
              <a:ext uri="{FF2B5EF4-FFF2-40B4-BE49-F238E27FC236}">
                <a16:creationId xmlns:a16="http://schemas.microsoft.com/office/drawing/2014/main" id="{3E6FCB90-02D7-267F-E17B-173FBD580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19300"/>
            <a:ext cx="16459200" cy="7700070"/>
          </a:xfrm>
          <a:prstGeom prst="rect">
            <a:avLst/>
          </a:prstGeom>
        </p:spPr>
      </p:pic>
      <p:sp>
        <p:nvSpPr>
          <p:cNvPr id="5" name="Freeform 2">
            <a:extLst>
              <a:ext uri="{FF2B5EF4-FFF2-40B4-BE49-F238E27FC236}">
                <a16:creationId xmlns:a16="http://schemas.microsoft.com/office/drawing/2014/main" id="{9D6DCE00-AD77-CB99-8F60-BC0F5C54F002}"/>
              </a:ext>
            </a:extLst>
          </p:cNvPr>
          <p:cNvSpPr/>
          <p:nvPr/>
        </p:nvSpPr>
        <p:spPr>
          <a:xfrm>
            <a:off x="414861" y="1211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Left Arrow 7"/>
          <p:cNvSpPr/>
          <p:nvPr/>
        </p:nvSpPr>
        <p:spPr>
          <a:xfrm>
            <a:off x="7391400" y="2019300"/>
            <a:ext cx="978408" cy="40843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6489192" y="5510784"/>
            <a:ext cx="978408" cy="3585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6489192" y="5918200"/>
            <a:ext cx="978408" cy="3810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69808" y="1931127"/>
            <a:ext cx="657150" cy="584775"/>
          </a:xfrm>
          <a:prstGeom prst="rect">
            <a:avLst/>
          </a:prstGeom>
          <a:noFill/>
        </p:spPr>
        <p:txBody>
          <a:bodyPr wrap="square" rtlCol="0">
            <a:spAutoFit/>
          </a:bodyPr>
          <a:lstStyle/>
          <a:p>
            <a:r>
              <a:rPr lang="en-US" sz="3200" b="1" dirty="0">
                <a:solidFill>
                  <a:srgbClr val="FF0000"/>
                </a:solidFill>
              </a:rPr>
              <a:t>1</a:t>
            </a:r>
          </a:p>
        </p:txBody>
      </p:sp>
      <p:sp>
        <p:nvSpPr>
          <p:cNvPr id="13" name="TextBox 12"/>
          <p:cNvSpPr txBox="1"/>
          <p:nvPr/>
        </p:nvSpPr>
        <p:spPr>
          <a:xfrm>
            <a:off x="7486904" y="5346116"/>
            <a:ext cx="713418" cy="523220"/>
          </a:xfrm>
          <a:prstGeom prst="rect">
            <a:avLst/>
          </a:prstGeom>
          <a:noFill/>
        </p:spPr>
        <p:txBody>
          <a:bodyPr wrap="square" rtlCol="0">
            <a:spAutoFit/>
          </a:bodyPr>
          <a:lstStyle/>
          <a:p>
            <a:r>
              <a:rPr lang="en-US" sz="2800" b="1" dirty="0">
                <a:solidFill>
                  <a:srgbClr val="FF0000"/>
                </a:solidFill>
              </a:rPr>
              <a:t>2</a:t>
            </a:r>
          </a:p>
        </p:txBody>
      </p:sp>
      <p:sp>
        <p:nvSpPr>
          <p:cNvPr id="15" name="Frame 14"/>
          <p:cNvSpPr/>
          <p:nvPr/>
        </p:nvSpPr>
        <p:spPr>
          <a:xfrm>
            <a:off x="1447800" y="3390900"/>
            <a:ext cx="3962400" cy="381000"/>
          </a:xfrm>
          <a:prstGeom prst="frame">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620000" y="5869335"/>
            <a:ext cx="591021" cy="523220"/>
          </a:xfrm>
          <a:prstGeom prst="rect">
            <a:avLst/>
          </a:prstGeom>
          <a:noFill/>
        </p:spPr>
        <p:txBody>
          <a:bodyPr wrap="square" rtlCol="0">
            <a:spAutoFit/>
          </a:bodyPr>
          <a:lstStyle/>
          <a:p>
            <a:r>
              <a:rPr lang="en-US" sz="2800" b="1" dirty="0">
                <a:solidFill>
                  <a:srgbClr val="FF0000"/>
                </a:solidFill>
              </a:rPr>
              <a:t>3</a:t>
            </a:r>
          </a:p>
        </p:txBody>
      </p:sp>
      <p:pic>
        <p:nvPicPr>
          <p:cNvPr id="6" name="Picture 5">
            <a:extLst>
              <a:ext uri="{FF2B5EF4-FFF2-40B4-BE49-F238E27FC236}">
                <a16:creationId xmlns:a16="http://schemas.microsoft.com/office/drawing/2014/main" id="{75604675-E4E7-8F7F-705F-694E2117154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p:cNvSpPr/>
          <p:nvPr/>
        </p:nvSpPr>
        <p:spPr>
          <a:xfrm>
            <a:off x="10515599" y="4686300"/>
            <a:ext cx="4891439" cy="2743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Before we can use any module in Oracle we need to define a Responsibility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03049B95-B5CE-815B-A0C3-95CE9DCF038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46FFA4EE-6FE2-358E-F121-5E556A283F93}"/>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50DEAAB-650E-5730-6BFB-5B9CE929B2C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63C9CEB-E0E3-2F0E-79A4-B3F6ACD801C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3522516-0BB7-8434-E26F-9F9FE8B9B20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0A57DE8-0C9A-1CD5-2E18-59BB539FFA5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CC4EF71-1924-2B0D-E206-873E9E383CF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D763824-628E-F144-8F81-D5DCBBC9D52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C6750FC-4705-3BCA-6B75-4AF562F6D5A4}"/>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F9215561-C0BA-EBF2-A0D2-8E020E45E20E}"/>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9674E55C-3CAF-90FA-55C3-4741BCBB19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1F933EBE-C29C-AF4D-978D-EC519E9D36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750" y="2052974"/>
            <a:ext cx="15773400" cy="7368349"/>
          </a:xfrm>
          <a:prstGeom prst="rect">
            <a:avLst/>
          </a:prstGeom>
        </p:spPr>
      </p:pic>
    </p:spTree>
    <p:extLst>
      <p:ext uri="{BB962C8B-B14F-4D97-AF65-F5344CB8AC3E}">
        <p14:creationId xmlns:p14="http://schemas.microsoft.com/office/powerpoint/2010/main" val="3927538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95046-968D-9EEC-B051-7F29445602B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45D11F7-DD00-7CA5-136F-0F3B86A1E78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FDAB17-75D7-F016-C789-C576D814909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D3638D66-D910-0DD7-522B-72B8C247DBA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91DF960-7333-040B-FF2C-DB80EEAF6F5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16413C2-AB9B-2C52-2556-5DCFFADCEAA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9EF155-D27A-577E-0E67-E9F6A135A34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D7177F1-50EB-8519-5829-DBC179AAA92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E01FEE3-EB57-33ED-D540-B7D99CA57A0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4656F0B-C3A7-4D8B-66BE-BD3E4DC4BB8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D1311657-B21A-4478-236C-7C5FC040764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21AFC849-4FFB-B0E1-0F31-F5E36AD1F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3815" y="2062282"/>
            <a:ext cx="14021017" cy="8232192"/>
          </a:xfrm>
          <a:prstGeom prst="rect">
            <a:avLst/>
          </a:prstGeom>
        </p:spPr>
      </p:pic>
    </p:spTree>
    <p:extLst>
      <p:ext uri="{BB962C8B-B14F-4D97-AF65-F5344CB8AC3E}">
        <p14:creationId xmlns:p14="http://schemas.microsoft.com/office/powerpoint/2010/main" val="155271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F8E0-0AF5-BFE8-21D8-9C1C26B3B6DA}"/>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D86CD461-4611-5F43-BA73-7DF560F7B20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79123586-75F4-DE62-0A31-77516A792B6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F71EE108-E790-7CFE-7B75-F36C08F71EDA}"/>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8926E8F-1A4A-E178-5A6B-63AC858BD8B2}"/>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4082FA2-8135-C018-96C8-798FCE992E9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9E44CC4F-1049-5D6F-9A29-2F538527E5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48552E1-40BB-7D90-A486-080F78FB736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E2BC4CC-72F1-9205-7DB8-C1D0AC9C6B1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E454765A-B708-175D-02C8-30E1ABC503C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7533199A-2156-1042-23D5-BBE5C127173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C98EA86F-7686-091A-6923-BAE5C53CC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909" y="1824224"/>
            <a:ext cx="12301619" cy="6911603"/>
          </a:xfrm>
          <a:prstGeom prst="rect">
            <a:avLst/>
          </a:prstGeom>
        </p:spPr>
      </p:pic>
      <p:pic>
        <p:nvPicPr>
          <p:cNvPr id="15" name="Picture 14">
            <a:extLst>
              <a:ext uri="{FF2B5EF4-FFF2-40B4-BE49-F238E27FC236}">
                <a16:creationId xmlns:a16="http://schemas.microsoft.com/office/drawing/2014/main" id="{80736932-6190-FECF-60A9-5F3EC84BF0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3399" y="6591738"/>
            <a:ext cx="7973538" cy="3315082"/>
          </a:xfrm>
          <a:prstGeom prst="rect">
            <a:avLst/>
          </a:prstGeom>
        </p:spPr>
      </p:pic>
      <p:sp>
        <p:nvSpPr>
          <p:cNvPr id="4" name="Rectangle: Rounded Corners 3">
            <a:extLst>
              <a:ext uri="{FF2B5EF4-FFF2-40B4-BE49-F238E27FC236}">
                <a16:creationId xmlns:a16="http://schemas.microsoft.com/office/drawing/2014/main" id="{F30331E4-D3DE-DF0B-AF59-A61C4D48010A}"/>
              </a:ext>
            </a:extLst>
          </p:cNvPr>
          <p:cNvSpPr/>
          <p:nvPr/>
        </p:nvSpPr>
        <p:spPr>
          <a:xfrm>
            <a:off x="11404217" y="8950399"/>
            <a:ext cx="2252684" cy="4022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 9">
            <a:extLst>
              <a:ext uri="{FF2B5EF4-FFF2-40B4-BE49-F238E27FC236}">
                <a16:creationId xmlns:a16="http://schemas.microsoft.com/office/drawing/2014/main" id="{F8640C16-6465-0D63-5B5A-FA7EC3C2DA19}"/>
              </a:ext>
            </a:extLst>
          </p:cNvPr>
          <p:cNvSpPr/>
          <p:nvPr/>
        </p:nvSpPr>
        <p:spPr>
          <a:xfrm rot="5400000">
            <a:off x="13152962" y="4555267"/>
            <a:ext cx="1652410" cy="255126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9573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8115A-A318-FD9B-15AE-DE2B8DEC2E9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78ED673-D9FE-D47E-0EDC-5BBA0FA5C92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CD4D920-B5E8-D168-D603-9352D9AC10C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2D5DA21-FF31-E1DE-CBED-90B4B84A6C5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F52ACF9-6CBF-3B93-3669-FD008C20098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7944B9EE-39DA-8855-7A68-025542C70E9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EDBEC47-5E8B-E1D2-722D-DDCE82F19DD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6" name="Picture 5">
            <a:extLst>
              <a:ext uri="{FF2B5EF4-FFF2-40B4-BE49-F238E27FC236}">
                <a16:creationId xmlns:a16="http://schemas.microsoft.com/office/drawing/2014/main" id="{B568F927-1B45-67CE-1996-DB0BE1FC6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99" y="1929385"/>
            <a:ext cx="6348089" cy="6643115"/>
          </a:xfrm>
          <a:prstGeom prst="rect">
            <a:avLst/>
          </a:prstGeom>
        </p:spPr>
      </p:pic>
      <p:sp>
        <p:nvSpPr>
          <p:cNvPr id="2" name="TextBox 1">
            <a:extLst>
              <a:ext uri="{FF2B5EF4-FFF2-40B4-BE49-F238E27FC236}">
                <a16:creationId xmlns:a16="http://schemas.microsoft.com/office/drawing/2014/main" id="{076BF0F1-36EE-E320-C42D-EF854F5BFA5D}"/>
              </a:ext>
            </a:extLst>
          </p:cNvPr>
          <p:cNvSpPr txBox="1"/>
          <p:nvPr/>
        </p:nvSpPr>
        <p:spPr>
          <a:xfrm>
            <a:off x="7033888" y="2231454"/>
            <a:ext cx="9935278" cy="800219"/>
          </a:xfrm>
          <a:prstGeom prst="rect">
            <a:avLst/>
          </a:prstGeom>
          <a:noFill/>
        </p:spPr>
        <p:txBody>
          <a:bodyPr wrap="square" rtlCol="1">
            <a:spAutoFit/>
          </a:bodyPr>
          <a:lstStyle/>
          <a:p>
            <a:r>
              <a:rPr lang="en-US" sz="2800" b="1" dirty="0"/>
              <a:t>Now we reconcile all the transactions made in AP &amp; AR modules</a:t>
            </a:r>
          </a:p>
          <a:p>
            <a:endParaRPr lang="ar-EG" b="1" dirty="0"/>
          </a:p>
        </p:txBody>
      </p:sp>
      <p:pic>
        <p:nvPicPr>
          <p:cNvPr id="3" name="Picture 2">
            <a:extLst>
              <a:ext uri="{FF2B5EF4-FFF2-40B4-BE49-F238E27FC236}">
                <a16:creationId xmlns:a16="http://schemas.microsoft.com/office/drawing/2014/main" id="{6BC3D5D0-F60A-5782-D36D-E2C8D47EC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799" y="2857500"/>
            <a:ext cx="10820402" cy="7086600"/>
          </a:xfrm>
          <a:prstGeom prst="rect">
            <a:avLst/>
          </a:prstGeom>
        </p:spPr>
      </p:pic>
      <p:sp>
        <p:nvSpPr>
          <p:cNvPr id="7" name="Rectangle: Rounded Corners 6">
            <a:extLst>
              <a:ext uri="{FF2B5EF4-FFF2-40B4-BE49-F238E27FC236}">
                <a16:creationId xmlns:a16="http://schemas.microsoft.com/office/drawing/2014/main" id="{4449F333-21F2-D340-EBD3-3D0485F0502A}"/>
              </a:ext>
            </a:extLst>
          </p:cNvPr>
          <p:cNvSpPr/>
          <p:nvPr/>
        </p:nvSpPr>
        <p:spPr>
          <a:xfrm>
            <a:off x="13980640" y="9516762"/>
            <a:ext cx="1676400" cy="3810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Rectangle: Rounded Corners 15">
            <a:extLst>
              <a:ext uri="{FF2B5EF4-FFF2-40B4-BE49-F238E27FC236}">
                <a16:creationId xmlns:a16="http://schemas.microsoft.com/office/drawing/2014/main" id="{9B7E4A47-2D92-8946-CFE1-3FCECDB8E615}"/>
              </a:ext>
            </a:extLst>
          </p:cNvPr>
          <p:cNvSpPr/>
          <p:nvPr/>
        </p:nvSpPr>
        <p:spPr>
          <a:xfrm>
            <a:off x="990600" y="6362700"/>
            <a:ext cx="4572000" cy="3429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Arrow: Bent-Up 7">
            <a:extLst>
              <a:ext uri="{FF2B5EF4-FFF2-40B4-BE49-F238E27FC236}">
                <a16:creationId xmlns:a16="http://schemas.microsoft.com/office/drawing/2014/main" id="{5A23E2D9-E6B6-7BED-7A75-E0ABA48C2505}"/>
              </a:ext>
            </a:extLst>
          </p:cNvPr>
          <p:cNvSpPr/>
          <p:nvPr/>
        </p:nvSpPr>
        <p:spPr>
          <a:xfrm rot="5400000">
            <a:off x="4512563" y="7910973"/>
            <a:ext cx="1299032" cy="227867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053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15" name="Picture 14">
            <a:extLst>
              <a:ext uri="{FF2B5EF4-FFF2-40B4-BE49-F238E27FC236}">
                <a16:creationId xmlns:a16="http://schemas.microsoft.com/office/drawing/2014/main" id="{FFA2390A-0FDB-97A2-4930-33A6CD5C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81" y="2262411"/>
            <a:ext cx="10835844" cy="6957787"/>
          </a:xfrm>
          <a:prstGeom prst="rect">
            <a:avLst/>
          </a:prstGeom>
        </p:spPr>
      </p:pic>
      <p:sp>
        <p:nvSpPr>
          <p:cNvPr id="16" name="Rectangle: Rounded Corners 15">
            <a:extLst>
              <a:ext uri="{FF2B5EF4-FFF2-40B4-BE49-F238E27FC236}">
                <a16:creationId xmlns:a16="http://schemas.microsoft.com/office/drawing/2014/main" id="{21F91ABA-05A4-E507-5F71-DB44D8B6149A}"/>
              </a:ext>
            </a:extLst>
          </p:cNvPr>
          <p:cNvSpPr/>
          <p:nvPr/>
        </p:nvSpPr>
        <p:spPr>
          <a:xfrm>
            <a:off x="7249297" y="8577649"/>
            <a:ext cx="16764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8" name="Picture 17">
            <a:extLst>
              <a:ext uri="{FF2B5EF4-FFF2-40B4-BE49-F238E27FC236}">
                <a16:creationId xmlns:a16="http://schemas.microsoft.com/office/drawing/2014/main" id="{131323C9-47D5-E220-BBD2-606DB0E57B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2494" y="3877962"/>
            <a:ext cx="5710782" cy="6120964"/>
          </a:xfrm>
          <a:prstGeom prst="rect">
            <a:avLst/>
          </a:prstGeom>
        </p:spPr>
      </p:pic>
      <p:sp>
        <p:nvSpPr>
          <p:cNvPr id="2" name="Rectangle: Rounded Corners 1">
            <a:extLst>
              <a:ext uri="{FF2B5EF4-FFF2-40B4-BE49-F238E27FC236}">
                <a16:creationId xmlns:a16="http://schemas.microsoft.com/office/drawing/2014/main" id="{6F262C91-A687-4C4B-A15E-784267ED1B6D}"/>
              </a:ext>
            </a:extLst>
          </p:cNvPr>
          <p:cNvSpPr/>
          <p:nvPr/>
        </p:nvSpPr>
        <p:spPr>
          <a:xfrm>
            <a:off x="15859935" y="9485661"/>
            <a:ext cx="1034585" cy="3513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Up 6">
            <a:extLst>
              <a:ext uri="{FF2B5EF4-FFF2-40B4-BE49-F238E27FC236}">
                <a16:creationId xmlns:a16="http://schemas.microsoft.com/office/drawing/2014/main" id="{4B237561-7DF4-C374-A239-2E9779BFC59C}"/>
              </a:ext>
            </a:extLst>
          </p:cNvPr>
          <p:cNvSpPr/>
          <p:nvPr/>
        </p:nvSpPr>
        <p:spPr>
          <a:xfrm rot="5400000">
            <a:off x="9069119" y="7849191"/>
            <a:ext cx="959220" cy="33289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C44188-28E0-6202-11F9-84AAB0A639B6}"/>
              </a:ext>
            </a:extLst>
          </p:cNvPr>
          <p:cNvSpPr txBox="1"/>
          <p:nvPr/>
        </p:nvSpPr>
        <p:spPr>
          <a:xfrm>
            <a:off x="9220199" y="2270074"/>
            <a:ext cx="8257931" cy="461665"/>
          </a:xfrm>
          <a:prstGeom prst="rect">
            <a:avLst/>
          </a:prstGeom>
          <a:solidFill>
            <a:schemeClr val="accent3">
              <a:lumMod val="20000"/>
              <a:lumOff val="80000"/>
            </a:schemeClr>
          </a:solidFill>
        </p:spPr>
        <p:txBody>
          <a:bodyPr wrap="square" rtlCol="1">
            <a:spAutoFit/>
          </a:bodyPr>
          <a:lstStyle/>
          <a:p>
            <a:r>
              <a:rPr lang="en-US" sz="2400" b="1" dirty="0"/>
              <a:t>We fill in the bank details and the month we want to reconcile</a:t>
            </a:r>
            <a:endParaRPr lang="ar-EG" sz="2400" b="1" dirty="0"/>
          </a:p>
        </p:txBody>
      </p:sp>
    </p:spTree>
    <p:extLst>
      <p:ext uri="{BB962C8B-B14F-4D97-AF65-F5344CB8AC3E}">
        <p14:creationId xmlns:p14="http://schemas.microsoft.com/office/powerpoint/2010/main" val="309616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D221-A8DE-2FD0-37CC-51624FEDB59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4AEA76-BA61-26C3-F052-CAA0C43BB6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3CD643-0A62-7BB6-2018-B1E8DA0FBC4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96E7DD-C138-56CE-A9BF-A3B029C6982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5FB32F8-DD52-68FD-A9B2-D4EE6A53751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3099EEDB-E2C6-CFB5-4FDC-32BB8B97152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DBA5DE-3CFC-EEA3-0B13-2A62C2492F32}"/>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48919A70-E4C9-CA5C-074A-7913371BFFBB}"/>
              </a:ext>
            </a:extLst>
          </p:cNvPr>
          <p:cNvSpPr txBox="1"/>
          <p:nvPr/>
        </p:nvSpPr>
        <p:spPr>
          <a:xfrm>
            <a:off x="1981200" y="9420880"/>
            <a:ext cx="14782800" cy="523220"/>
          </a:xfrm>
          <a:prstGeom prst="rect">
            <a:avLst/>
          </a:prstGeom>
          <a:solidFill>
            <a:schemeClr val="accent3">
              <a:lumMod val="20000"/>
              <a:lumOff val="80000"/>
            </a:schemeClr>
          </a:solidFill>
        </p:spPr>
        <p:txBody>
          <a:bodyPr wrap="square" rtlCol="1">
            <a:spAutoFit/>
          </a:bodyPr>
          <a:lstStyle/>
          <a:p>
            <a:r>
              <a:rPr lang="en-US" sz="2800" b="1" dirty="0"/>
              <a:t>We have found some transactions we have made during that month, now we go reconcile them</a:t>
            </a:r>
            <a:endParaRPr lang="ar-EG" sz="2800" b="1" dirty="0"/>
          </a:p>
        </p:txBody>
      </p:sp>
      <p:pic>
        <p:nvPicPr>
          <p:cNvPr id="8" name="Picture 7">
            <a:extLst>
              <a:ext uri="{FF2B5EF4-FFF2-40B4-BE49-F238E27FC236}">
                <a16:creationId xmlns:a16="http://schemas.microsoft.com/office/drawing/2014/main" id="{1CFF60E1-49CC-12DB-3112-D4322F893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055149"/>
            <a:ext cx="14020800" cy="6898351"/>
          </a:xfrm>
          <a:prstGeom prst="rect">
            <a:avLst/>
          </a:prstGeom>
        </p:spPr>
      </p:pic>
      <p:sp>
        <p:nvSpPr>
          <p:cNvPr id="12" name="Rectangle: Rounded Corners 11">
            <a:extLst>
              <a:ext uri="{FF2B5EF4-FFF2-40B4-BE49-F238E27FC236}">
                <a16:creationId xmlns:a16="http://schemas.microsoft.com/office/drawing/2014/main" id="{892C1460-A586-F991-530A-10C8D5BB3377}"/>
              </a:ext>
            </a:extLst>
          </p:cNvPr>
          <p:cNvSpPr/>
          <p:nvPr/>
        </p:nvSpPr>
        <p:spPr>
          <a:xfrm>
            <a:off x="12954000" y="8420100"/>
            <a:ext cx="25908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black number on a white background&#10;&#10;AI-generated content may be incorrect.">
            <a:extLst>
              <a:ext uri="{FF2B5EF4-FFF2-40B4-BE49-F238E27FC236}">
                <a16:creationId xmlns:a16="http://schemas.microsoft.com/office/drawing/2014/main" id="{9A218268-1CA3-B4D6-2F88-D48F65F179C4}"/>
              </a:ext>
            </a:extLst>
          </p:cNvPr>
          <p:cNvPicPr>
            <a:picLocks noChangeAspect="1"/>
          </p:cNvPicPr>
          <p:nvPr/>
        </p:nvPicPr>
        <p:blipFill>
          <a:blip r:embed="rId6"/>
          <a:stretch>
            <a:fillRect/>
          </a:stretch>
        </p:blipFill>
        <p:spPr>
          <a:xfrm>
            <a:off x="12811252" y="4612931"/>
            <a:ext cx="1268885" cy="257950"/>
          </a:xfrm>
          <a:prstGeom prst="rect">
            <a:avLst/>
          </a:prstGeom>
        </p:spPr>
      </p:pic>
      <p:pic>
        <p:nvPicPr>
          <p:cNvPr id="6" name="Picture 5" descr="A black number on a white background&#10;&#10;AI-generated content may be incorrect.">
            <a:extLst>
              <a:ext uri="{FF2B5EF4-FFF2-40B4-BE49-F238E27FC236}">
                <a16:creationId xmlns:a16="http://schemas.microsoft.com/office/drawing/2014/main" id="{1D675E04-B6ED-F0C0-1F11-644F0F6E1AE3}"/>
              </a:ext>
            </a:extLst>
          </p:cNvPr>
          <p:cNvPicPr>
            <a:picLocks noChangeAspect="1"/>
          </p:cNvPicPr>
          <p:nvPr/>
        </p:nvPicPr>
        <p:blipFill>
          <a:blip r:embed="rId6"/>
          <a:stretch>
            <a:fillRect/>
          </a:stretch>
        </p:blipFill>
        <p:spPr>
          <a:xfrm>
            <a:off x="12811252" y="5184431"/>
            <a:ext cx="1268885" cy="257950"/>
          </a:xfrm>
          <a:prstGeom prst="rect">
            <a:avLst/>
          </a:prstGeom>
        </p:spPr>
      </p:pic>
    </p:spTree>
    <p:extLst>
      <p:ext uri="{BB962C8B-B14F-4D97-AF65-F5344CB8AC3E}">
        <p14:creationId xmlns:p14="http://schemas.microsoft.com/office/powerpoint/2010/main" val="2504976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D164-B911-8A36-6448-82DD9B5AC17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5B9573-6C03-B6BC-CD5F-ED506B4973E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94945B9-BF92-038C-5E3E-CAC014FAB35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75792D5-E295-D787-56C4-C80EFC0576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60046CC-9B82-8E48-27C7-A93F821F2D5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50962C43-7EBC-0DF0-BD88-E74E92BC4C8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939FD7E-6DF6-23A0-40E2-C8E70B1CDDD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90812B60-BCBE-7CD4-6B92-45D92D9EB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3400" y="2776049"/>
            <a:ext cx="4424342" cy="1855552"/>
          </a:xfrm>
          <a:prstGeom prst="rect">
            <a:avLst/>
          </a:prstGeom>
        </p:spPr>
      </p:pic>
      <p:pic>
        <p:nvPicPr>
          <p:cNvPr id="7" name="Picture 6">
            <a:extLst>
              <a:ext uri="{FF2B5EF4-FFF2-40B4-BE49-F238E27FC236}">
                <a16:creationId xmlns:a16="http://schemas.microsoft.com/office/drawing/2014/main" id="{00027ADA-09CC-0C53-968A-5C9003B0C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4025" y="4991100"/>
            <a:ext cx="5342975" cy="4343400"/>
          </a:xfrm>
          <a:prstGeom prst="rect">
            <a:avLst/>
          </a:prstGeom>
        </p:spPr>
      </p:pic>
      <p:sp>
        <p:nvSpPr>
          <p:cNvPr id="2" name="TextBox 1">
            <a:extLst>
              <a:ext uri="{FF2B5EF4-FFF2-40B4-BE49-F238E27FC236}">
                <a16:creationId xmlns:a16="http://schemas.microsoft.com/office/drawing/2014/main" id="{D184F6C8-8FEC-EE88-D84E-839449F33513}"/>
              </a:ext>
            </a:extLst>
          </p:cNvPr>
          <p:cNvSpPr txBox="1"/>
          <p:nvPr/>
        </p:nvSpPr>
        <p:spPr>
          <a:xfrm>
            <a:off x="685799" y="3271028"/>
            <a:ext cx="9601201" cy="1200329"/>
          </a:xfrm>
          <a:prstGeom prst="rect">
            <a:avLst/>
          </a:prstGeom>
          <a:noFill/>
        </p:spPr>
        <p:txBody>
          <a:bodyPr wrap="square" rtlCol="1">
            <a:spAutoFit/>
          </a:bodyPr>
          <a:lstStyle/>
          <a:p>
            <a:r>
              <a:rPr lang="en-US" sz="2400" b="1" dirty="0"/>
              <a:t>After we finish our reconciliation, we go back To AR module and we will find that the status of the transaction has been changed from remitted to Cleared, and that indicates that the reconciliation has been successful</a:t>
            </a:r>
            <a:endParaRPr lang="ar-EG" sz="2400" b="1" dirty="0"/>
          </a:p>
        </p:txBody>
      </p:sp>
      <p:sp>
        <p:nvSpPr>
          <p:cNvPr id="6" name="Arrow: Right 5">
            <a:extLst>
              <a:ext uri="{FF2B5EF4-FFF2-40B4-BE49-F238E27FC236}">
                <a16:creationId xmlns:a16="http://schemas.microsoft.com/office/drawing/2014/main" id="{6B0906EE-D447-4C78-73F0-68D0C0CA050C}"/>
              </a:ext>
            </a:extLst>
          </p:cNvPr>
          <p:cNvSpPr/>
          <p:nvPr/>
        </p:nvSpPr>
        <p:spPr>
          <a:xfrm>
            <a:off x="10559796" y="346150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74F4242C-A4B7-3098-5B8E-A32766679761}"/>
              </a:ext>
            </a:extLst>
          </p:cNvPr>
          <p:cNvSpPr txBox="1"/>
          <p:nvPr/>
        </p:nvSpPr>
        <p:spPr>
          <a:xfrm>
            <a:off x="685799" y="6286500"/>
            <a:ext cx="3055959" cy="954107"/>
          </a:xfrm>
          <a:prstGeom prst="rect">
            <a:avLst/>
          </a:prstGeom>
          <a:noFill/>
        </p:spPr>
        <p:txBody>
          <a:bodyPr wrap="square" rtlCol="1">
            <a:spAutoFit/>
          </a:bodyPr>
          <a:lstStyle/>
          <a:p>
            <a:r>
              <a:rPr lang="en-US" sz="2800" b="1" dirty="0"/>
              <a:t>Then finally we do create accounting</a:t>
            </a:r>
            <a:endParaRPr lang="ar-EG" sz="2800" b="1" dirty="0"/>
          </a:p>
        </p:txBody>
      </p:sp>
      <p:pic>
        <p:nvPicPr>
          <p:cNvPr id="12" name="Picture 11">
            <a:extLst>
              <a:ext uri="{FF2B5EF4-FFF2-40B4-BE49-F238E27FC236}">
                <a16:creationId xmlns:a16="http://schemas.microsoft.com/office/drawing/2014/main" id="{89B5EB37-2DC7-316F-DB98-DD8E8D07A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3400" y="5881285"/>
            <a:ext cx="4424342" cy="3327997"/>
          </a:xfrm>
          <a:prstGeom prst="rect">
            <a:avLst/>
          </a:prstGeom>
        </p:spPr>
      </p:pic>
      <p:sp>
        <p:nvSpPr>
          <p:cNvPr id="13" name="Arrow: Right 12">
            <a:extLst>
              <a:ext uri="{FF2B5EF4-FFF2-40B4-BE49-F238E27FC236}">
                <a16:creationId xmlns:a16="http://schemas.microsoft.com/office/drawing/2014/main" id="{89C1FF2D-A24C-A5D1-53B2-C2F07E21B7DB}"/>
              </a:ext>
            </a:extLst>
          </p:cNvPr>
          <p:cNvSpPr/>
          <p:nvPr/>
        </p:nvSpPr>
        <p:spPr>
          <a:xfrm>
            <a:off x="3673517" y="652898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Arrow: Right 13">
            <a:extLst>
              <a:ext uri="{FF2B5EF4-FFF2-40B4-BE49-F238E27FC236}">
                <a16:creationId xmlns:a16="http://schemas.microsoft.com/office/drawing/2014/main" id="{BA201A26-5E0C-56B5-E660-341B724F4F1C}"/>
              </a:ext>
            </a:extLst>
          </p:cNvPr>
          <p:cNvSpPr/>
          <p:nvPr/>
        </p:nvSpPr>
        <p:spPr>
          <a:xfrm>
            <a:off x="10553700" y="677130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113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E359-C245-6537-16ED-A9E2F05A7FD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56D1AB8-DD12-1910-8651-89488855479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80183F9-986D-F802-F215-46D8D0E2D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337D56-B80D-34CE-E2FD-4F8E1476391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A5C19E9-BF21-9886-F7C4-6A1933767F2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1C32C99-7401-A473-B120-BB9BD78821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19303E6-2EEB-4E23-A66B-B9FF2EB4AC9E}"/>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9C9F95F-8472-E8B2-EFC5-56060A1B9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6145" y="3709730"/>
            <a:ext cx="7576549" cy="5609082"/>
          </a:xfrm>
          <a:prstGeom prst="rect">
            <a:avLst/>
          </a:prstGeom>
          <a:ln>
            <a:solidFill>
              <a:srgbClr val="4472C4"/>
            </a:solidFill>
          </a:ln>
        </p:spPr>
      </p:pic>
      <p:sp>
        <p:nvSpPr>
          <p:cNvPr id="2" name="TextBox 1">
            <a:extLst>
              <a:ext uri="{FF2B5EF4-FFF2-40B4-BE49-F238E27FC236}">
                <a16:creationId xmlns:a16="http://schemas.microsoft.com/office/drawing/2014/main" id="{59FAC04F-06B9-9171-3889-5911B89A7DE8}"/>
              </a:ext>
            </a:extLst>
          </p:cNvPr>
          <p:cNvSpPr txBox="1"/>
          <p:nvPr/>
        </p:nvSpPr>
        <p:spPr>
          <a:xfrm>
            <a:off x="685798" y="3380244"/>
            <a:ext cx="6096001" cy="2246769"/>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do transaction coding which is important because it will give a code number to different transaction types and link them to the account which we want the transactions to affect </a:t>
            </a:r>
            <a:endParaRPr lang="ar-EG" sz="2800" b="1" dirty="0"/>
          </a:p>
        </p:txBody>
      </p:sp>
      <p:sp>
        <p:nvSpPr>
          <p:cNvPr id="6" name="TextBox 5">
            <a:extLst>
              <a:ext uri="{FF2B5EF4-FFF2-40B4-BE49-F238E27FC236}">
                <a16:creationId xmlns:a16="http://schemas.microsoft.com/office/drawing/2014/main" id="{F9D5B676-26D8-CBC0-DEA3-0656E10C09D3}"/>
              </a:ext>
            </a:extLst>
          </p:cNvPr>
          <p:cNvSpPr txBox="1"/>
          <p:nvPr/>
        </p:nvSpPr>
        <p:spPr>
          <a:xfrm>
            <a:off x="1155879" y="6515100"/>
            <a:ext cx="5029200" cy="1384995"/>
          </a:xfrm>
          <a:prstGeom prst="rect">
            <a:avLst/>
          </a:prstGeom>
          <a:solidFill>
            <a:schemeClr val="accent3">
              <a:lumMod val="20000"/>
              <a:lumOff val="80000"/>
            </a:schemeClr>
          </a:solidFill>
        </p:spPr>
        <p:txBody>
          <a:bodyPr wrap="square" rtlCol="1">
            <a:spAutoFit/>
          </a:bodyPr>
          <a:lstStyle/>
          <a:p>
            <a:r>
              <a:rPr lang="en-US" sz="2800" b="1" dirty="0"/>
              <a:t>And it is very helpful to accountants to use the codes to make their workflow easier</a:t>
            </a:r>
            <a:endParaRPr lang="ar-EG" sz="2800" b="1" dirty="0"/>
          </a:p>
        </p:txBody>
      </p:sp>
      <p:sp>
        <p:nvSpPr>
          <p:cNvPr id="8" name="Rectangle: Rounded Corners 7">
            <a:extLst>
              <a:ext uri="{FF2B5EF4-FFF2-40B4-BE49-F238E27FC236}">
                <a16:creationId xmlns:a16="http://schemas.microsoft.com/office/drawing/2014/main" id="{617B641E-5810-BF38-21B7-DC1D446412B7}"/>
              </a:ext>
            </a:extLst>
          </p:cNvPr>
          <p:cNvSpPr/>
          <p:nvPr/>
        </p:nvSpPr>
        <p:spPr>
          <a:xfrm>
            <a:off x="9256182" y="7112246"/>
            <a:ext cx="6441017" cy="61883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Right 11">
            <a:extLst>
              <a:ext uri="{FF2B5EF4-FFF2-40B4-BE49-F238E27FC236}">
                <a16:creationId xmlns:a16="http://schemas.microsoft.com/office/drawing/2014/main" id="{1A3AD32A-5810-76E3-BC00-AD8E82C085C7}"/>
              </a:ext>
            </a:extLst>
          </p:cNvPr>
          <p:cNvSpPr/>
          <p:nvPr/>
        </p:nvSpPr>
        <p:spPr>
          <a:xfrm>
            <a:off x="6347880" y="688686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0459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7C8A-0D0B-BB9A-3793-787B40CFCA9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368849-9DF3-173A-9DF3-002FB2CE2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ED3F190-B579-C06C-F5F4-9F44B618A5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2E10C3-50A9-97DC-3A1D-CEFC57CF90B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C4BD15-97A4-CD34-78A0-A166AAACFBD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F08372F-8586-0F2A-94BF-9BE997E82B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DAF2891-023E-9713-914B-BEB81301CE09}"/>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72681D3C-F10C-6AC6-39F2-FB4097C34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74" y="1905653"/>
            <a:ext cx="13586702" cy="8160950"/>
          </a:xfrm>
          <a:prstGeom prst="rect">
            <a:avLst/>
          </a:prstGeom>
        </p:spPr>
      </p:pic>
      <p:pic>
        <p:nvPicPr>
          <p:cNvPr id="12" name="Picture 11">
            <a:extLst>
              <a:ext uri="{FF2B5EF4-FFF2-40B4-BE49-F238E27FC236}">
                <a16:creationId xmlns:a16="http://schemas.microsoft.com/office/drawing/2014/main" id="{77123BF2-1887-8DFE-441A-1475CDA84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074" y="6566407"/>
            <a:ext cx="7412656" cy="2187005"/>
          </a:xfrm>
          <a:prstGeom prst="rect">
            <a:avLst/>
          </a:prstGeom>
        </p:spPr>
      </p:pic>
      <p:sp>
        <p:nvSpPr>
          <p:cNvPr id="3" name="Callout: Right Arrow 2">
            <a:extLst>
              <a:ext uri="{FF2B5EF4-FFF2-40B4-BE49-F238E27FC236}">
                <a16:creationId xmlns:a16="http://schemas.microsoft.com/office/drawing/2014/main" id="{69ED71F7-A559-9555-7982-75A16EDCDB55}"/>
              </a:ext>
            </a:extLst>
          </p:cNvPr>
          <p:cNvSpPr/>
          <p:nvPr/>
        </p:nvSpPr>
        <p:spPr>
          <a:xfrm>
            <a:off x="5490919" y="7079867"/>
            <a:ext cx="4364576" cy="2252684"/>
          </a:xfrm>
          <a:prstGeom prst="right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baseline="0">
                <a:latin typeface="Calibri"/>
              </a:rPr>
              <a:t>We start by coding misc receipts and payment</a:t>
            </a:r>
            <a:r>
              <a:rPr lang="en-US" sz="2800">
                <a:latin typeface="Calibri"/>
                <a:ea typeface="Calibri"/>
                <a:cs typeface="Calibri"/>
              </a:rPr>
              <a:t>​</a:t>
            </a:r>
            <a:endParaRPr lang="en-US"/>
          </a:p>
        </p:txBody>
      </p:sp>
    </p:spTree>
    <p:extLst>
      <p:ext uri="{BB962C8B-B14F-4D97-AF65-F5344CB8AC3E}">
        <p14:creationId xmlns:p14="http://schemas.microsoft.com/office/powerpoint/2010/main" val="581778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2B07-18FB-058A-D143-8061594E68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B03FE3-2259-27EE-A636-A6B1460C1A3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87928D5-1EF5-0018-DFB6-4AAC87F36E1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217A35-4263-AAB5-E4A8-5FC58F18C93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86CA066-3868-8168-58CA-7B8B07F2FC0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CE20611-2E78-FA64-CC0D-24BFC3318D3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351461-10BA-B707-0DEB-C8B48C08247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49EF7160-4D9E-4F65-AA83-DC2BEADAF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29" y="2879913"/>
            <a:ext cx="7859805" cy="5357722"/>
          </a:xfrm>
          <a:prstGeom prst="rect">
            <a:avLst/>
          </a:prstGeom>
        </p:spPr>
      </p:pic>
      <p:sp>
        <p:nvSpPr>
          <p:cNvPr id="6" name="TextBox 5">
            <a:extLst>
              <a:ext uri="{FF2B5EF4-FFF2-40B4-BE49-F238E27FC236}">
                <a16:creationId xmlns:a16="http://schemas.microsoft.com/office/drawing/2014/main" id="{CFBF72CA-02AD-C1F5-C246-2639CD9D4A78}"/>
              </a:ext>
            </a:extLst>
          </p:cNvPr>
          <p:cNvSpPr txBox="1"/>
          <p:nvPr/>
        </p:nvSpPr>
        <p:spPr>
          <a:xfrm>
            <a:off x="631012" y="4967728"/>
            <a:ext cx="4576233" cy="1384995"/>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bind the code to the account number, for that we go to cashflow mapping</a:t>
            </a:r>
            <a:endParaRPr lang="ar-EG" sz="2800" b="1" dirty="0"/>
          </a:p>
        </p:txBody>
      </p:sp>
      <p:sp>
        <p:nvSpPr>
          <p:cNvPr id="8" name="Arrow: Right 7">
            <a:extLst>
              <a:ext uri="{FF2B5EF4-FFF2-40B4-BE49-F238E27FC236}">
                <a16:creationId xmlns:a16="http://schemas.microsoft.com/office/drawing/2014/main" id="{D0B84038-F0C7-0F2E-C569-7EF934977CCE}"/>
              </a:ext>
            </a:extLst>
          </p:cNvPr>
          <p:cNvSpPr/>
          <p:nvPr/>
        </p:nvSpPr>
        <p:spPr>
          <a:xfrm>
            <a:off x="4548207" y="581231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Rectangle: Rounded Corners 11">
            <a:extLst>
              <a:ext uri="{FF2B5EF4-FFF2-40B4-BE49-F238E27FC236}">
                <a16:creationId xmlns:a16="http://schemas.microsoft.com/office/drawing/2014/main" id="{151594B8-2B3E-E1A9-2194-9BF6300F112A}"/>
              </a:ext>
            </a:extLst>
          </p:cNvPr>
          <p:cNvSpPr/>
          <p:nvPr/>
        </p:nvSpPr>
        <p:spPr>
          <a:xfrm>
            <a:off x="6585697" y="7481047"/>
            <a:ext cx="7890063" cy="76248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3443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BCC53-9664-7F9F-0941-93F001B9B57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8D6BEB0B-3CCF-5D50-C35A-9843ECE13D9E}"/>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318D62-AA5A-277D-DDF3-A18145371C8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4" name="Picture 3">
            <a:extLst>
              <a:ext uri="{FF2B5EF4-FFF2-40B4-BE49-F238E27FC236}">
                <a16:creationId xmlns:a16="http://schemas.microsoft.com/office/drawing/2014/main" id="{7D137987-B06C-46B9-5E7D-C31EE49D0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8001000"/>
          </a:xfrm>
          <a:prstGeom prst="rect">
            <a:avLst/>
          </a:prstGeom>
        </p:spPr>
      </p:pic>
      <p:sp>
        <p:nvSpPr>
          <p:cNvPr id="6" name="Freeform 2">
            <a:extLst>
              <a:ext uri="{FF2B5EF4-FFF2-40B4-BE49-F238E27FC236}">
                <a16:creationId xmlns:a16="http://schemas.microsoft.com/office/drawing/2014/main" id="{8BFB85A4-7D6A-0A22-81F6-42FE20B0F50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C1CF1FF-7ACB-54E3-D9BB-7A3385B8C46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3" name="Rectangle 2"/>
          <p:cNvSpPr/>
          <p:nvPr/>
        </p:nvSpPr>
        <p:spPr>
          <a:xfrm>
            <a:off x="14478000" y="3314700"/>
            <a:ext cx="2514600"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6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FC76A-BF16-BCC7-5022-ACA26FA00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62C32C8-BCD5-4019-0E19-B3F0E3ADA06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A75DF0-83B2-59AA-D0DE-B7846C7414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726FBA3-A904-F97A-83F1-227639CC053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E4C94E2-20C0-A6A6-5A47-A70FC44C768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86F083A-AD4C-81E5-D99C-C799B5F232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C85B810-00D6-0586-F9E1-DD67F36690B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C929B0B0-711E-D5A0-3164-7103683D1C12}"/>
              </a:ext>
            </a:extLst>
          </p:cNvPr>
          <p:cNvSpPr txBox="1"/>
          <p:nvPr/>
        </p:nvSpPr>
        <p:spPr>
          <a:xfrm>
            <a:off x="478869" y="4255994"/>
            <a:ext cx="3026331" cy="1384995"/>
          </a:xfrm>
          <a:prstGeom prst="rect">
            <a:avLst/>
          </a:prstGeom>
          <a:solidFill>
            <a:schemeClr val="accent3">
              <a:lumMod val="20000"/>
              <a:lumOff val="80000"/>
            </a:schemeClr>
          </a:solidFill>
        </p:spPr>
        <p:txBody>
          <a:bodyPr wrap="square" rtlCol="1">
            <a:spAutoFit/>
          </a:bodyPr>
          <a:lstStyle/>
          <a:p>
            <a:r>
              <a:rPr lang="en-US" sz="2800" b="1" dirty="0"/>
              <a:t>We enter the code for both </a:t>
            </a:r>
            <a:r>
              <a:rPr lang="en-US" sz="2800" b="1" dirty="0" err="1"/>
              <a:t>misc</a:t>
            </a:r>
            <a:r>
              <a:rPr lang="en-US" sz="2800" b="1" dirty="0"/>
              <a:t> transaction types</a:t>
            </a:r>
            <a:endParaRPr lang="ar-EG" sz="2800" b="1" dirty="0"/>
          </a:p>
        </p:txBody>
      </p:sp>
      <p:sp>
        <p:nvSpPr>
          <p:cNvPr id="7" name="Arrow: Right 6">
            <a:extLst>
              <a:ext uri="{FF2B5EF4-FFF2-40B4-BE49-F238E27FC236}">
                <a16:creationId xmlns:a16="http://schemas.microsoft.com/office/drawing/2014/main" id="{A6DA8A58-CEC7-55DA-2D30-23075867B504}"/>
              </a:ext>
            </a:extLst>
          </p:cNvPr>
          <p:cNvSpPr/>
          <p:nvPr/>
        </p:nvSpPr>
        <p:spPr>
          <a:xfrm>
            <a:off x="1917192" y="577444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2" name="Picture 11">
            <a:extLst>
              <a:ext uri="{FF2B5EF4-FFF2-40B4-BE49-F238E27FC236}">
                <a16:creationId xmlns:a16="http://schemas.microsoft.com/office/drawing/2014/main" id="{D3955F6B-8141-BDF6-CA07-68E4707DD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2426985"/>
            <a:ext cx="11125200" cy="7136115"/>
          </a:xfrm>
          <a:prstGeom prst="rect">
            <a:avLst/>
          </a:prstGeom>
        </p:spPr>
      </p:pic>
    </p:spTree>
    <p:extLst>
      <p:ext uri="{BB962C8B-B14F-4D97-AF65-F5344CB8AC3E}">
        <p14:creationId xmlns:p14="http://schemas.microsoft.com/office/powerpoint/2010/main" val="3753663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6461A-E054-71F8-230A-28BBA0B2AB2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8580C6C-EDCE-EAAE-D789-CE7C19557F1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7B85496-A9AD-23B8-FAD8-1EC3272F6F8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44445C9-A8B4-B831-064C-27173654D3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201D3CE-8CF4-F84C-68A0-D9A91D0110C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49D219E-F1FC-23AF-3E7C-551579C9686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BD37FC8E-CB6E-7981-6E9D-866F9196932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5429142F-4385-1362-14EA-12E1FC6AB613}"/>
              </a:ext>
            </a:extLst>
          </p:cNvPr>
          <p:cNvSpPr txBox="1"/>
          <p:nvPr/>
        </p:nvSpPr>
        <p:spPr>
          <a:xfrm>
            <a:off x="784001" y="6184026"/>
            <a:ext cx="3810000" cy="1384995"/>
          </a:xfrm>
          <a:prstGeom prst="rect">
            <a:avLst/>
          </a:prstGeom>
          <a:solidFill>
            <a:schemeClr val="accent3">
              <a:lumMod val="20000"/>
              <a:lumOff val="80000"/>
            </a:schemeClr>
          </a:solidFill>
        </p:spPr>
        <p:txBody>
          <a:bodyPr wrap="square" rtlCol="1">
            <a:spAutoFit/>
          </a:bodyPr>
          <a:lstStyle/>
          <a:p>
            <a:r>
              <a:rPr lang="en-US" sz="2800" b="1" dirty="0"/>
              <a:t>We enter the bank details that we want the transaction to affect</a:t>
            </a:r>
            <a:endParaRPr lang="ar-EG" sz="2800" b="1" dirty="0"/>
          </a:p>
        </p:txBody>
      </p:sp>
      <p:pic>
        <p:nvPicPr>
          <p:cNvPr id="12" name="Picture 11">
            <a:extLst>
              <a:ext uri="{FF2B5EF4-FFF2-40B4-BE49-F238E27FC236}">
                <a16:creationId xmlns:a16="http://schemas.microsoft.com/office/drawing/2014/main" id="{16E4FB52-1B4C-EB66-4AA8-D16060E3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301420"/>
            <a:ext cx="10635411" cy="7642680"/>
          </a:xfrm>
          <a:prstGeom prst="rect">
            <a:avLst/>
          </a:prstGeom>
        </p:spPr>
      </p:pic>
      <p:pic>
        <p:nvPicPr>
          <p:cNvPr id="13" name="Picture 12">
            <a:extLst>
              <a:ext uri="{FF2B5EF4-FFF2-40B4-BE49-F238E27FC236}">
                <a16:creationId xmlns:a16="http://schemas.microsoft.com/office/drawing/2014/main" id="{244C2022-D286-6C2F-B2E2-983CE17642A8}"/>
              </a:ext>
            </a:extLst>
          </p:cNvPr>
          <p:cNvPicPr>
            <a:picLocks noChangeAspect="1"/>
          </p:cNvPicPr>
          <p:nvPr/>
        </p:nvPicPr>
        <p:blipFill>
          <a:blip r:embed="rId6">
            <a:extLst>
              <a:ext uri="{28A0092B-C50C-407E-A947-70E740481C1C}">
                <a14:useLocalDpi xmlns:a14="http://schemas.microsoft.com/office/drawing/2010/main" val="0"/>
              </a:ext>
            </a:extLst>
          </a:blip>
          <a:srcRect l="7352" t="42323" r="61747" b="32518"/>
          <a:stretch/>
        </p:blipFill>
        <p:spPr>
          <a:xfrm>
            <a:off x="888737" y="2983069"/>
            <a:ext cx="5719234" cy="2743200"/>
          </a:xfrm>
          <a:prstGeom prst="rect">
            <a:avLst/>
          </a:prstGeom>
          <a:ln>
            <a:solidFill>
              <a:srgbClr val="4472C4"/>
            </a:solidFill>
          </a:ln>
        </p:spPr>
      </p:pic>
      <p:sp>
        <p:nvSpPr>
          <p:cNvPr id="2" name="Callout: Down Arrow 1">
            <a:extLst>
              <a:ext uri="{FF2B5EF4-FFF2-40B4-BE49-F238E27FC236}">
                <a16:creationId xmlns:a16="http://schemas.microsoft.com/office/drawing/2014/main" id="{58ED01D5-5622-B282-C34C-4BC6B46444A7}"/>
              </a:ext>
            </a:extLst>
          </p:cNvPr>
          <p:cNvSpPr/>
          <p:nvPr/>
        </p:nvSpPr>
        <p:spPr>
          <a:xfrm>
            <a:off x="13828009" y="7539941"/>
            <a:ext cx="3332815" cy="1779168"/>
          </a:xfrm>
          <a:prstGeom prst="down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00"/>
                </a:solidFill>
                <a:ea typeface="Calibri"/>
                <a:cs typeface="Calibri"/>
              </a:rPr>
              <a:t>Then we open lines</a:t>
            </a:r>
            <a:endParaRPr lang="en-US" dirty="0"/>
          </a:p>
        </p:txBody>
      </p:sp>
      <p:sp>
        <p:nvSpPr>
          <p:cNvPr id="3" name="Arrow: Bent-Up 2">
            <a:extLst>
              <a:ext uri="{FF2B5EF4-FFF2-40B4-BE49-F238E27FC236}">
                <a16:creationId xmlns:a16="http://schemas.microsoft.com/office/drawing/2014/main" id="{E7DC284F-3703-C5C1-C2E3-FF44D1F2707F}"/>
              </a:ext>
            </a:extLst>
          </p:cNvPr>
          <p:cNvSpPr/>
          <p:nvPr/>
        </p:nvSpPr>
        <p:spPr>
          <a:xfrm rot="5400000">
            <a:off x="4247125" y="6010123"/>
            <a:ext cx="2648595" cy="211755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71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CE8D4-6949-AAB6-F287-BE3E9F7253B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C54DE60-1CAC-2326-36AB-D7653567D4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0CFF397-74D6-680B-1876-89AB3743317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EFBBB04-758E-8088-3DB4-53A9541E8A3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72ACC4F-F7CB-A5A8-41AF-54918F34534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6E03FD2-1BBD-DD71-C7DC-24F1689A7C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7841D6A9-B0FB-ACE4-1BB0-F9DB26658F8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08D8ED01-A749-E982-9A62-CAD9F39F4C72}"/>
              </a:ext>
            </a:extLst>
          </p:cNvPr>
          <p:cNvSpPr txBox="1"/>
          <p:nvPr/>
        </p:nvSpPr>
        <p:spPr>
          <a:xfrm>
            <a:off x="2469292" y="9342042"/>
            <a:ext cx="13487400" cy="523220"/>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Then we add 2 lines where we receive a </a:t>
            </a:r>
            <a:r>
              <a:rPr lang="en-US" sz="2800" b="1" dirty="0" err="1"/>
              <a:t>misc</a:t>
            </a:r>
            <a:r>
              <a:rPr lang="en-US" sz="2800" b="1" dirty="0"/>
              <a:t> payment &amp; receipt</a:t>
            </a:r>
            <a:endParaRPr lang="ar-EG" sz="2800" b="1" dirty="0"/>
          </a:p>
        </p:txBody>
      </p:sp>
      <p:pic>
        <p:nvPicPr>
          <p:cNvPr id="7" name="Picture 6">
            <a:extLst>
              <a:ext uri="{FF2B5EF4-FFF2-40B4-BE49-F238E27FC236}">
                <a16:creationId xmlns:a16="http://schemas.microsoft.com/office/drawing/2014/main" id="{0B238606-3604-65CA-4F83-534DE299D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21" y="1909924"/>
            <a:ext cx="16280603" cy="7119776"/>
          </a:xfrm>
          <a:prstGeom prst="rect">
            <a:avLst/>
          </a:prstGeom>
        </p:spPr>
      </p:pic>
    </p:spTree>
    <p:extLst>
      <p:ext uri="{BB962C8B-B14F-4D97-AF65-F5344CB8AC3E}">
        <p14:creationId xmlns:p14="http://schemas.microsoft.com/office/powerpoint/2010/main" val="28196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C353-1DCD-842B-F6B1-CB8184F951A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B3151F4-FB0A-6066-CDD1-A746DC4C5ED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8FDC204-D9FE-21DF-E26D-32493474B3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7C360DA-8DB2-FFBA-662C-131C1EED49A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172D1AF-CB0B-595B-95D0-39DB0DC9A96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865468C-E71D-7454-846C-78DFD2E56C8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3CA1B27-F723-86D7-8E2C-682A4541A0B2}"/>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B6C20064-4ABF-03E6-F74B-F6C1E961F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01" y="2558193"/>
            <a:ext cx="11716355" cy="7385907"/>
          </a:xfrm>
          <a:prstGeom prst="rect">
            <a:avLst/>
          </a:prstGeom>
        </p:spPr>
      </p:pic>
      <p:sp>
        <p:nvSpPr>
          <p:cNvPr id="2" name="TextBox 1">
            <a:extLst>
              <a:ext uri="{FF2B5EF4-FFF2-40B4-BE49-F238E27FC236}">
                <a16:creationId xmlns:a16="http://schemas.microsoft.com/office/drawing/2014/main" id="{7A563613-99F4-F532-26DA-6DAFBBBDA66E}"/>
              </a:ext>
            </a:extLst>
          </p:cNvPr>
          <p:cNvSpPr txBox="1"/>
          <p:nvPr/>
        </p:nvSpPr>
        <p:spPr>
          <a:xfrm>
            <a:off x="249588" y="3924300"/>
            <a:ext cx="4876801" cy="3416000"/>
          </a:xfrm>
          <a:prstGeom prst="rect">
            <a:avLst/>
          </a:prstGeom>
          <a:noFill/>
        </p:spPr>
        <p:txBody>
          <a:bodyPr wrap="square" rtlCol="1">
            <a:spAutoFit/>
          </a:bodyPr>
          <a:lstStyle/>
          <a:p>
            <a:pPr>
              <a:lnSpc>
                <a:spcPct val="200000"/>
              </a:lnSpc>
            </a:pPr>
            <a:r>
              <a:rPr lang="en-US" sz="2800" b="1" dirty="0"/>
              <a:t>Now we do multiple requests</a:t>
            </a:r>
          </a:p>
          <a:p>
            <a:pPr>
              <a:lnSpc>
                <a:spcPct val="200000"/>
              </a:lnSpc>
            </a:pPr>
            <a:r>
              <a:rPr lang="en-US" sz="2800" b="1" dirty="0"/>
              <a:t>1-cashflow creation</a:t>
            </a:r>
          </a:p>
          <a:p>
            <a:pPr>
              <a:lnSpc>
                <a:spcPct val="200000"/>
              </a:lnSpc>
            </a:pPr>
            <a:r>
              <a:rPr lang="en-US" sz="2800" b="1" dirty="0"/>
              <a:t>2-create accounting</a:t>
            </a:r>
          </a:p>
          <a:p>
            <a:pPr>
              <a:lnSpc>
                <a:spcPct val="200000"/>
              </a:lnSpc>
            </a:pPr>
            <a:r>
              <a:rPr lang="en-US" sz="2800" b="1" dirty="0"/>
              <a:t>3-transfer to GL</a:t>
            </a:r>
            <a:endParaRPr lang="ar-EG" sz="2800" b="1" dirty="0"/>
          </a:p>
        </p:txBody>
      </p:sp>
    </p:spTree>
    <p:extLst>
      <p:ext uri="{BB962C8B-B14F-4D97-AF65-F5344CB8AC3E}">
        <p14:creationId xmlns:p14="http://schemas.microsoft.com/office/powerpoint/2010/main" val="1202414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7D24-E451-3708-6981-860ADCEFDC8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219CA9F-E5C1-E273-EC94-92AD4CCE8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647EB-AAB2-8A10-0E12-1E037ECDE1A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DFC61C-BE81-EB67-D92C-52E9228553C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18376FE-B7E2-6048-7316-A48A58B6C44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07E6A70-4E4A-4391-D64E-81937ADCBD9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F8FB8ED-F2C4-F5CA-9571-084BF1A966F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A59759F4-4879-CA8E-87D3-9EF6618C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1828"/>
            <a:ext cx="13843000" cy="7549871"/>
          </a:xfrm>
          <a:prstGeom prst="rect">
            <a:avLst/>
          </a:prstGeom>
        </p:spPr>
      </p:pic>
      <p:sp>
        <p:nvSpPr>
          <p:cNvPr id="2" name="TextBox 1">
            <a:extLst>
              <a:ext uri="{FF2B5EF4-FFF2-40B4-BE49-F238E27FC236}">
                <a16:creationId xmlns:a16="http://schemas.microsoft.com/office/drawing/2014/main" id="{051765D1-B4F0-3CC9-0B35-F3D8FA470315}"/>
              </a:ext>
            </a:extLst>
          </p:cNvPr>
          <p:cNvSpPr txBox="1"/>
          <p:nvPr/>
        </p:nvSpPr>
        <p:spPr>
          <a:xfrm>
            <a:off x="414861" y="5755153"/>
            <a:ext cx="2895601" cy="523220"/>
          </a:xfrm>
          <a:prstGeom prst="rect">
            <a:avLst/>
          </a:prstGeom>
          <a:noFill/>
        </p:spPr>
        <p:txBody>
          <a:bodyPr wrap="square" rtlCol="1">
            <a:spAutoFit/>
          </a:bodyPr>
          <a:lstStyle/>
          <a:p>
            <a:r>
              <a:rPr lang="en-US" sz="2800" b="1" dirty="0"/>
              <a:t>Open parameters</a:t>
            </a:r>
            <a:endParaRPr lang="ar-EG" sz="2800" b="1" dirty="0"/>
          </a:p>
        </p:txBody>
      </p:sp>
      <p:sp>
        <p:nvSpPr>
          <p:cNvPr id="6" name="Rectangle: Rounded Corners 5">
            <a:extLst>
              <a:ext uri="{FF2B5EF4-FFF2-40B4-BE49-F238E27FC236}">
                <a16:creationId xmlns:a16="http://schemas.microsoft.com/office/drawing/2014/main" id="{E283B9CF-1A14-36EC-6315-214051132D64}"/>
              </a:ext>
            </a:extLst>
          </p:cNvPr>
          <p:cNvSpPr/>
          <p:nvPr/>
        </p:nvSpPr>
        <p:spPr>
          <a:xfrm>
            <a:off x="4724400" y="4046817"/>
            <a:ext cx="1524000" cy="3048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63131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E5D5-EAB3-1553-48A8-B4A04BCBB73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F38EBEF-EB75-1E36-3C62-EBC78BC8217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6582CA2-6657-8D28-58BD-F89E5BB1DA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E8EFF75-33E6-CEB9-3035-BE735E384E9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E55AF07-63AA-845B-8F2F-50E873453BE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A890360-30D4-3144-22DE-4EA37C8166C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693A72E-0B4D-A9EE-4A3B-AF477232F4EA}"/>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80F789BB-491C-74D2-6F14-F6956F78788B}"/>
              </a:ext>
            </a:extLst>
          </p:cNvPr>
          <p:cNvSpPr txBox="1"/>
          <p:nvPr/>
        </p:nvSpPr>
        <p:spPr>
          <a:xfrm>
            <a:off x="389461" y="5829300"/>
            <a:ext cx="2895601" cy="523220"/>
          </a:xfrm>
          <a:prstGeom prst="rect">
            <a:avLst/>
          </a:prstGeom>
          <a:noFill/>
        </p:spPr>
        <p:txBody>
          <a:bodyPr wrap="square" rtlCol="1">
            <a:spAutoFit/>
          </a:bodyPr>
          <a:lstStyle/>
          <a:p>
            <a:r>
              <a:rPr lang="en-US" sz="2800" b="1" dirty="0"/>
              <a:t>Add bank details</a:t>
            </a:r>
            <a:endParaRPr lang="ar-EG" sz="2800" b="1" dirty="0"/>
          </a:p>
        </p:txBody>
      </p:sp>
      <p:pic>
        <p:nvPicPr>
          <p:cNvPr id="7" name="Picture 6">
            <a:extLst>
              <a:ext uri="{FF2B5EF4-FFF2-40B4-BE49-F238E27FC236}">
                <a16:creationId xmlns:a16="http://schemas.microsoft.com/office/drawing/2014/main" id="{B1D33202-DEAE-8284-6C67-38C00CAA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199" y="2781299"/>
            <a:ext cx="11930547" cy="5181601"/>
          </a:xfrm>
          <a:prstGeom prst="rect">
            <a:avLst/>
          </a:prstGeom>
        </p:spPr>
      </p:pic>
      <p:pic>
        <p:nvPicPr>
          <p:cNvPr id="8" name="Picture 7">
            <a:extLst>
              <a:ext uri="{FF2B5EF4-FFF2-40B4-BE49-F238E27FC236}">
                <a16:creationId xmlns:a16="http://schemas.microsoft.com/office/drawing/2014/main" id="{04F3CF74-4C8C-D037-8477-ACA1DCA30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8343900"/>
            <a:ext cx="8164286" cy="1375470"/>
          </a:xfrm>
          <a:prstGeom prst="rect">
            <a:avLst/>
          </a:prstGeom>
        </p:spPr>
      </p:pic>
    </p:spTree>
    <p:extLst>
      <p:ext uri="{BB962C8B-B14F-4D97-AF65-F5344CB8AC3E}">
        <p14:creationId xmlns:p14="http://schemas.microsoft.com/office/powerpoint/2010/main" val="3779416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0264C-E0CC-AF96-225D-C19B913CC27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37315F-B07F-8631-75E8-DBB3F6F4C9F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8588751-E05E-E049-59A8-282D1C669AE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B20CB04-2804-6A52-7402-20E8A6F6CB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B0DA3D3-D533-EA00-5536-A246224AA51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E884D84-99FB-7D4F-C9FB-F54A0A4F5B8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23A0679-6629-8C29-C48B-8075578BE0F6}"/>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162C927-C2D7-CFCF-5A8A-C62E21724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1" y="2019300"/>
            <a:ext cx="8729139" cy="7772400"/>
          </a:xfrm>
          <a:prstGeom prst="rect">
            <a:avLst/>
          </a:prstGeom>
        </p:spPr>
      </p:pic>
      <p:pic>
        <p:nvPicPr>
          <p:cNvPr id="2" name="Picture 1">
            <a:extLst>
              <a:ext uri="{FF2B5EF4-FFF2-40B4-BE49-F238E27FC236}">
                <a16:creationId xmlns:a16="http://schemas.microsoft.com/office/drawing/2014/main" id="{55A9788C-D356-F11A-8502-135C09BE6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6532" y="5360096"/>
            <a:ext cx="8315368" cy="4431604"/>
          </a:xfrm>
          <a:prstGeom prst="rect">
            <a:avLst/>
          </a:prstGeom>
        </p:spPr>
      </p:pic>
      <p:sp>
        <p:nvSpPr>
          <p:cNvPr id="6" name="TextBox 5">
            <a:extLst>
              <a:ext uri="{FF2B5EF4-FFF2-40B4-BE49-F238E27FC236}">
                <a16:creationId xmlns:a16="http://schemas.microsoft.com/office/drawing/2014/main" id="{501CC3D8-4217-3E9F-A708-C96B2258F8D6}"/>
              </a:ext>
            </a:extLst>
          </p:cNvPr>
          <p:cNvSpPr txBox="1"/>
          <p:nvPr/>
        </p:nvSpPr>
        <p:spPr>
          <a:xfrm>
            <a:off x="9694248" y="3295307"/>
            <a:ext cx="8141197" cy="523220"/>
          </a:xfrm>
          <a:prstGeom prst="rect">
            <a:avLst/>
          </a:prstGeom>
          <a:solidFill>
            <a:schemeClr val="accent3">
              <a:lumMod val="20000"/>
              <a:lumOff val="80000"/>
            </a:schemeClr>
          </a:solidFill>
        </p:spPr>
        <p:txBody>
          <a:bodyPr wrap="square" rtlCol="1">
            <a:spAutoFit/>
          </a:bodyPr>
          <a:lstStyle/>
          <a:p>
            <a:r>
              <a:rPr lang="en-US" sz="2800" b="1" dirty="0"/>
              <a:t>Now we do a create accounting request</a:t>
            </a:r>
            <a:endParaRPr lang="ar-EG" sz="2800" b="1" dirty="0"/>
          </a:p>
        </p:txBody>
      </p:sp>
      <p:sp>
        <p:nvSpPr>
          <p:cNvPr id="8" name="TextBox 7">
            <a:extLst>
              <a:ext uri="{FF2B5EF4-FFF2-40B4-BE49-F238E27FC236}">
                <a16:creationId xmlns:a16="http://schemas.microsoft.com/office/drawing/2014/main" id="{A9E0F5D7-DFA8-BEAB-ADC2-3F59F6C46039}"/>
              </a:ext>
            </a:extLst>
          </p:cNvPr>
          <p:cNvSpPr txBox="1"/>
          <p:nvPr/>
        </p:nvSpPr>
        <p:spPr>
          <a:xfrm>
            <a:off x="11326446" y="4229100"/>
            <a:ext cx="4876800" cy="954107"/>
          </a:xfrm>
          <a:prstGeom prst="rect">
            <a:avLst/>
          </a:prstGeom>
          <a:solidFill>
            <a:schemeClr val="accent3">
              <a:lumMod val="20000"/>
              <a:lumOff val="80000"/>
            </a:schemeClr>
          </a:solidFill>
        </p:spPr>
        <p:txBody>
          <a:bodyPr wrap="square" rtlCol="1">
            <a:spAutoFit/>
          </a:bodyPr>
          <a:lstStyle/>
          <a:p>
            <a:r>
              <a:rPr lang="en-US" sz="2800" b="1" dirty="0"/>
              <a:t>Open parameters , make mode final and transfer to GL</a:t>
            </a:r>
            <a:endParaRPr lang="ar-EG" sz="2800" b="1" dirty="0"/>
          </a:p>
        </p:txBody>
      </p:sp>
      <p:sp>
        <p:nvSpPr>
          <p:cNvPr id="12" name="Rectangle: Rounded Corners 11">
            <a:extLst>
              <a:ext uri="{FF2B5EF4-FFF2-40B4-BE49-F238E27FC236}">
                <a16:creationId xmlns:a16="http://schemas.microsoft.com/office/drawing/2014/main" id="{5992DC14-8BD0-0755-556D-D66E0A785978}"/>
              </a:ext>
            </a:extLst>
          </p:cNvPr>
          <p:cNvSpPr/>
          <p:nvPr/>
        </p:nvSpPr>
        <p:spPr>
          <a:xfrm>
            <a:off x="1214967" y="4044897"/>
            <a:ext cx="1066800" cy="30213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Arrow: Bent 2">
            <a:extLst>
              <a:ext uri="{FF2B5EF4-FFF2-40B4-BE49-F238E27FC236}">
                <a16:creationId xmlns:a16="http://schemas.microsoft.com/office/drawing/2014/main" id="{A9B73202-0DE4-97A5-0BE0-F2BCD4109600}"/>
              </a:ext>
            </a:extLst>
          </p:cNvPr>
          <p:cNvSpPr/>
          <p:nvPr/>
        </p:nvSpPr>
        <p:spPr>
          <a:xfrm rot="5400000">
            <a:off x="9436421" y="3934443"/>
            <a:ext cx="1045889" cy="168490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0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0B5A-8362-BAFB-C140-F47AB41B31A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17C812E-9282-8349-3387-0677268B57D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BAC9C33-27DD-6F45-0AD5-D3CFFDC22E1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28D326D-4275-D847-980D-E48339B55D2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E5F999B-CCDA-0481-5C1B-A5D8EB5B85B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D5228E9-B5A8-C935-BDE1-D767D88B70A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B725471-09BB-72CD-81A0-E193A8AFC11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17461650-6935-86CC-2EFD-94D838EF3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576" y="1938332"/>
            <a:ext cx="14436024" cy="7537266"/>
          </a:xfrm>
          <a:prstGeom prst="rect">
            <a:avLst/>
          </a:prstGeom>
        </p:spPr>
      </p:pic>
      <p:sp>
        <p:nvSpPr>
          <p:cNvPr id="2" name="TextBox 1">
            <a:extLst>
              <a:ext uri="{FF2B5EF4-FFF2-40B4-BE49-F238E27FC236}">
                <a16:creationId xmlns:a16="http://schemas.microsoft.com/office/drawing/2014/main" id="{8685B0D7-8C41-8E02-8CD9-499C17EF415A}"/>
              </a:ext>
            </a:extLst>
          </p:cNvPr>
          <p:cNvSpPr txBox="1"/>
          <p:nvPr/>
        </p:nvSpPr>
        <p:spPr>
          <a:xfrm>
            <a:off x="15815377" y="7696921"/>
            <a:ext cx="2323756" cy="954107"/>
          </a:xfrm>
          <a:prstGeom prst="rect">
            <a:avLst/>
          </a:prstGeom>
          <a:solidFill>
            <a:schemeClr val="accent3">
              <a:lumMod val="20000"/>
              <a:lumOff val="80000"/>
            </a:schemeClr>
          </a:solidFill>
        </p:spPr>
        <p:txBody>
          <a:bodyPr wrap="square" rtlCol="1">
            <a:spAutoFit/>
          </a:bodyPr>
          <a:lstStyle/>
          <a:p>
            <a:r>
              <a:rPr lang="en-US" sz="2800" b="1" dirty="0"/>
              <a:t>Then we click submit</a:t>
            </a:r>
            <a:endParaRPr lang="ar-EG" sz="2800" b="1" dirty="0"/>
          </a:p>
        </p:txBody>
      </p:sp>
      <p:sp>
        <p:nvSpPr>
          <p:cNvPr id="6" name="Rectangle: Rounded Corners 5">
            <a:extLst>
              <a:ext uri="{FF2B5EF4-FFF2-40B4-BE49-F238E27FC236}">
                <a16:creationId xmlns:a16="http://schemas.microsoft.com/office/drawing/2014/main" id="{94AB39B0-7DFD-987C-1490-74DB8D270F0B}"/>
              </a:ext>
            </a:extLst>
          </p:cNvPr>
          <p:cNvSpPr/>
          <p:nvPr/>
        </p:nvSpPr>
        <p:spPr>
          <a:xfrm>
            <a:off x="9753600" y="9092184"/>
            <a:ext cx="2362200" cy="5334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Arrow: Right 6">
            <a:extLst>
              <a:ext uri="{FF2B5EF4-FFF2-40B4-BE49-F238E27FC236}">
                <a16:creationId xmlns:a16="http://schemas.microsoft.com/office/drawing/2014/main" id="{BB5937D4-6D42-29F8-0E41-FF423BF4D632}"/>
              </a:ext>
            </a:extLst>
          </p:cNvPr>
          <p:cNvSpPr/>
          <p:nvPr/>
        </p:nvSpPr>
        <p:spPr>
          <a:xfrm rot="10800000">
            <a:off x="16277016" y="884986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553027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1914-722B-8078-8038-3679F3D8060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2725EDF-AE90-EE6B-3748-8D8282B40D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625641D-9F49-713E-7FCB-316314ABAC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CDA2D92-2189-0BEB-71E2-24B7022BC95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DC04AF6-95D4-7CE7-1DF6-84D82B2CEBE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BA2EE00-A962-9362-AFBB-05A3A88D1CC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9A59C1C-7244-8583-2C31-697D7BCB9FA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392C4E23-A4C1-A02E-3793-BD29F20F0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231425"/>
            <a:ext cx="12725400" cy="5502875"/>
          </a:xfrm>
          <a:prstGeom prst="rect">
            <a:avLst/>
          </a:prstGeom>
        </p:spPr>
      </p:pic>
      <p:sp>
        <p:nvSpPr>
          <p:cNvPr id="2" name="TextBox 1">
            <a:extLst>
              <a:ext uri="{FF2B5EF4-FFF2-40B4-BE49-F238E27FC236}">
                <a16:creationId xmlns:a16="http://schemas.microsoft.com/office/drawing/2014/main" id="{E8C7C901-F60F-322D-4B6D-48E381E5EE74}"/>
              </a:ext>
            </a:extLst>
          </p:cNvPr>
          <p:cNvSpPr txBox="1"/>
          <p:nvPr/>
        </p:nvSpPr>
        <p:spPr>
          <a:xfrm>
            <a:off x="13897677" y="3418536"/>
            <a:ext cx="3475923" cy="954107"/>
          </a:xfrm>
          <a:prstGeom prst="rect">
            <a:avLst/>
          </a:prstGeom>
          <a:solidFill>
            <a:schemeClr val="accent3">
              <a:lumMod val="20000"/>
              <a:lumOff val="80000"/>
            </a:schemeClr>
          </a:solidFill>
        </p:spPr>
        <p:txBody>
          <a:bodyPr wrap="square" rtlCol="1">
            <a:spAutoFit/>
          </a:bodyPr>
          <a:lstStyle/>
          <a:p>
            <a:r>
              <a:rPr lang="en-US" sz="2800" b="1" dirty="0"/>
              <a:t>Lastly, we run the Transfer to GL request</a:t>
            </a:r>
            <a:endParaRPr lang="ar-EG" sz="2800" b="1" dirty="0"/>
          </a:p>
        </p:txBody>
      </p:sp>
      <p:pic>
        <p:nvPicPr>
          <p:cNvPr id="6" name="Picture 5">
            <a:extLst>
              <a:ext uri="{FF2B5EF4-FFF2-40B4-BE49-F238E27FC236}">
                <a16:creationId xmlns:a16="http://schemas.microsoft.com/office/drawing/2014/main" id="{05EA38CF-1416-C2BE-8C37-76736994E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885" y="7920998"/>
            <a:ext cx="11547662" cy="1880787"/>
          </a:xfrm>
          <a:prstGeom prst="rect">
            <a:avLst/>
          </a:prstGeom>
        </p:spPr>
      </p:pic>
      <p:sp>
        <p:nvSpPr>
          <p:cNvPr id="7" name="TextBox 6">
            <a:extLst>
              <a:ext uri="{FF2B5EF4-FFF2-40B4-BE49-F238E27FC236}">
                <a16:creationId xmlns:a16="http://schemas.microsoft.com/office/drawing/2014/main" id="{866CB52F-7EBA-5CB8-D641-157AB70BE9C8}"/>
              </a:ext>
            </a:extLst>
          </p:cNvPr>
          <p:cNvSpPr txBox="1"/>
          <p:nvPr/>
        </p:nvSpPr>
        <p:spPr>
          <a:xfrm>
            <a:off x="927100" y="8572500"/>
            <a:ext cx="3492500" cy="954107"/>
          </a:xfrm>
          <a:prstGeom prst="rect">
            <a:avLst/>
          </a:prstGeom>
          <a:solidFill>
            <a:schemeClr val="accent3">
              <a:lumMod val="20000"/>
              <a:lumOff val="80000"/>
            </a:schemeClr>
          </a:solidFill>
        </p:spPr>
        <p:txBody>
          <a:bodyPr wrap="square" rtlCol="1">
            <a:spAutoFit/>
          </a:bodyPr>
          <a:lstStyle/>
          <a:p>
            <a:r>
              <a:rPr lang="en-US" sz="2800" b="1" dirty="0"/>
              <a:t>Submit then check the completion status</a:t>
            </a:r>
            <a:endParaRPr lang="ar-EG" sz="2800" b="1" dirty="0"/>
          </a:p>
        </p:txBody>
      </p:sp>
      <p:sp>
        <p:nvSpPr>
          <p:cNvPr id="8" name="Rectangle: Rounded Corners 7">
            <a:extLst>
              <a:ext uri="{FF2B5EF4-FFF2-40B4-BE49-F238E27FC236}">
                <a16:creationId xmlns:a16="http://schemas.microsoft.com/office/drawing/2014/main" id="{C5194E7F-8526-5CB1-2F8C-93E63EE12AA3}"/>
              </a:ext>
            </a:extLst>
          </p:cNvPr>
          <p:cNvSpPr/>
          <p:nvPr/>
        </p:nvSpPr>
        <p:spPr>
          <a:xfrm>
            <a:off x="8382000" y="7153567"/>
            <a:ext cx="2057400" cy="4572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Bent 11">
            <a:extLst>
              <a:ext uri="{FF2B5EF4-FFF2-40B4-BE49-F238E27FC236}">
                <a16:creationId xmlns:a16="http://schemas.microsoft.com/office/drawing/2014/main" id="{DFDF5D99-4155-4E70-BF47-7E73933B3BD2}"/>
              </a:ext>
            </a:extLst>
          </p:cNvPr>
          <p:cNvSpPr/>
          <p:nvPr/>
        </p:nvSpPr>
        <p:spPr>
          <a:xfrm rot="5400000">
            <a:off x="14157651" y="5171626"/>
            <a:ext cx="1982311" cy="272835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5337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CC64-E40F-9008-8ED2-8E7484B2889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124F027-52BF-FBD3-D825-0590AD66DB11}"/>
              </a:ext>
            </a:extLst>
          </p:cNvPr>
          <p:cNvGrpSpPr/>
          <p:nvPr/>
        </p:nvGrpSpPr>
        <p:grpSpPr>
          <a:xfrm>
            <a:off x="685799" y="411256"/>
            <a:ext cx="17068801" cy="2638134"/>
            <a:chOff x="0" y="0"/>
            <a:chExt cx="2741709" cy="694817"/>
          </a:xfrm>
        </p:grpSpPr>
        <p:sp>
          <p:nvSpPr>
            <p:cNvPr id="10" name="Freeform 10">
              <a:extLst>
                <a:ext uri="{FF2B5EF4-FFF2-40B4-BE49-F238E27FC236}">
                  <a16:creationId xmlns:a16="http://schemas.microsoft.com/office/drawing/2014/main" id="{5BB1D037-8C58-BD8C-55F1-C86276D2A64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F822073-FB08-CFFA-6B08-7D505D1856E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4DAB41-5E66-7BA5-DF5C-071BBAC85AA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7164EFB-326B-46E0-7FF1-106EE1DE14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5316AE0-1F7E-EB82-CAD1-C48BD09AF47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12693BBC-6153-388D-5FB9-2B14E3B48595}"/>
              </a:ext>
            </a:extLst>
          </p:cNvPr>
          <p:cNvSpPr txBox="1"/>
          <p:nvPr/>
        </p:nvSpPr>
        <p:spPr>
          <a:xfrm>
            <a:off x="481853" y="6705472"/>
            <a:ext cx="4635500" cy="1384995"/>
          </a:xfrm>
          <a:prstGeom prst="rect">
            <a:avLst/>
          </a:prstGeom>
          <a:solidFill>
            <a:schemeClr val="accent3">
              <a:lumMod val="20000"/>
              <a:lumOff val="80000"/>
            </a:schemeClr>
          </a:solidFill>
        </p:spPr>
        <p:txBody>
          <a:bodyPr wrap="square" rtlCol="1">
            <a:spAutoFit/>
          </a:bodyPr>
          <a:lstStyle/>
          <a:p>
            <a:r>
              <a:rPr lang="en-US" sz="2800" b="1" dirty="0"/>
              <a:t>We go open GL and see if our misc. payment has been moved to GL</a:t>
            </a:r>
            <a:endParaRPr lang="ar-EG" sz="2800" b="1" dirty="0"/>
          </a:p>
        </p:txBody>
      </p:sp>
      <p:sp>
        <p:nvSpPr>
          <p:cNvPr id="8" name="Rectangle: Rounded Corners 7">
            <a:extLst>
              <a:ext uri="{FF2B5EF4-FFF2-40B4-BE49-F238E27FC236}">
                <a16:creationId xmlns:a16="http://schemas.microsoft.com/office/drawing/2014/main" id="{43D516BA-EA30-BFAB-B07F-BF0A47C6DDD4}"/>
              </a:ext>
            </a:extLst>
          </p:cNvPr>
          <p:cNvSpPr/>
          <p:nvPr/>
        </p:nvSpPr>
        <p:spPr>
          <a:xfrm>
            <a:off x="12835218" y="8945373"/>
            <a:ext cx="3581400" cy="52686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Arrow: Down 12">
            <a:extLst>
              <a:ext uri="{FF2B5EF4-FFF2-40B4-BE49-F238E27FC236}">
                <a16:creationId xmlns:a16="http://schemas.microsoft.com/office/drawing/2014/main" id="{B1DCAAE0-8796-D342-1E5B-8D3787EEFBF9}"/>
              </a:ext>
            </a:extLst>
          </p:cNvPr>
          <p:cNvSpPr/>
          <p:nvPr/>
        </p:nvSpPr>
        <p:spPr>
          <a:xfrm rot="16200000">
            <a:off x="2882344" y="7371904"/>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screenshot of a computer&#10;&#10;AI-generated content may be incorrect.">
            <a:extLst>
              <a:ext uri="{FF2B5EF4-FFF2-40B4-BE49-F238E27FC236}">
                <a16:creationId xmlns:a16="http://schemas.microsoft.com/office/drawing/2014/main" id="{E4B90FD7-1744-989C-1D40-D979A5BF1032}"/>
              </a:ext>
            </a:extLst>
          </p:cNvPr>
          <p:cNvPicPr>
            <a:picLocks noChangeAspect="1"/>
          </p:cNvPicPr>
          <p:nvPr/>
        </p:nvPicPr>
        <p:blipFill>
          <a:blip r:embed="rId5"/>
          <a:stretch>
            <a:fillRect/>
          </a:stretch>
        </p:blipFill>
        <p:spPr>
          <a:xfrm>
            <a:off x="411816" y="3353922"/>
            <a:ext cx="12220014" cy="1394010"/>
          </a:xfrm>
          <a:prstGeom prst="rect">
            <a:avLst/>
          </a:prstGeom>
        </p:spPr>
      </p:pic>
      <p:pic>
        <p:nvPicPr>
          <p:cNvPr id="12" name="Picture 11">
            <a:extLst>
              <a:ext uri="{FF2B5EF4-FFF2-40B4-BE49-F238E27FC236}">
                <a16:creationId xmlns:a16="http://schemas.microsoft.com/office/drawing/2014/main" id="{4221269F-E55D-40D1-0367-0CA34BD4C019}"/>
              </a:ext>
            </a:extLst>
          </p:cNvPr>
          <p:cNvPicPr>
            <a:picLocks noChangeAspect="1"/>
          </p:cNvPicPr>
          <p:nvPr/>
        </p:nvPicPr>
        <p:blipFill>
          <a:blip r:embed="rId6"/>
          <a:stretch>
            <a:fillRect/>
          </a:stretch>
        </p:blipFill>
        <p:spPr>
          <a:xfrm>
            <a:off x="10974764" y="4203603"/>
            <a:ext cx="1301249" cy="333372"/>
          </a:xfrm>
          <a:prstGeom prst="rect">
            <a:avLst/>
          </a:prstGeom>
        </p:spPr>
      </p:pic>
      <p:pic>
        <p:nvPicPr>
          <p:cNvPr id="14" name="Picture 13">
            <a:extLst>
              <a:ext uri="{FF2B5EF4-FFF2-40B4-BE49-F238E27FC236}">
                <a16:creationId xmlns:a16="http://schemas.microsoft.com/office/drawing/2014/main" id="{29E90F49-7615-7C01-57DA-7ACE970FF334}"/>
              </a:ext>
            </a:extLst>
          </p:cNvPr>
          <p:cNvPicPr>
            <a:picLocks noChangeAspect="1"/>
          </p:cNvPicPr>
          <p:nvPr/>
        </p:nvPicPr>
        <p:blipFill>
          <a:blip r:embed="rId7"/>
          <a:srcRect l="-2430" t="-5556" r="3903" b="-2055"/>
          <a:stretch/>
        </p:blipFill>
        <p:spPr>
          <a:xfrm>
            <a:off x="10927802" y="3869951"/>
            <a:ext cx="1364604" cy="352041"/>
          </a:xfrm>
          <a:prstGeom prst="rect">
            <a:avLst/>
          </a:prstGeom>
        </p:spPr>
      </p:pic>
      <p:pic>
        <p:nvPicPr>
          <p:cNvPr id="7" name="Picture 6">
            <a:extLst>
              <a:ext uri="{FF2B5EF4-FFF2-40B4-BE49-F238E27FC236}">
                <a16:creationId xmlns:a16="http://schemas.microsoft.com/office/drawing/2014/main" id="{D9980460-6D96-C019-C4E7-3D65F666B0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6619" y="4777401"/>
            <a:ext cx="9337618" cy="4417584"/>
          </a:xfrm>
          <a:prstGeom prst="rect">
            <a:avLst/>
          </a:prstGeom>
        </p:spPr>
      </p:pic>
      <p:pic>
        <p:nvPicPr>
          <p:cNvPr id="2" name="Picture 1">
            <a:extLst>
              <a:ext uri="{FF2B5EF4-FFF2-40B4-BE49-F238E27FC236}">
                <a16:creationId xmlns:a16="http://schemas.microsoft.com/office/drawing/2014/main" id="{14A6FF58-A2B2-DDA0-E744-1543BF92C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08224" y="6142816"/>
            <a:ext cx="5731988" cy="3295297"/>
          </a:xfrm>
          <a:prstGeom prst="rect">
            <a:avLst/>
          </a:prstGeom>
        </p:spPr>
      </p:pic>
      <p:sp>
        <p:nvSpPr>
          <p:cNvPr id="15" name="Rectangle: Rounded Corners 14">
            <a:extLst>
              <a:ext uri="{FF2B5EF4-FFF2-40B4-BE49-F238E27FC236}">
                <a16:creationId xmlns:a16="http://schemas.microsoft.com/office/drawing/2014/main" id="{7A83D873-B4F6-4EA1-76C0-DC7E51EF811C}"/>
              </a:ext>
            </a:extLst>
          </p:cNvPr>
          <p:cNvSpPr/>
          <p:nvPr/>
        </p:nvSpPr>
        <p:spPr>
          <a:xfrm>
            <a:off x="10961725" y="3881858"/>
            <a:ext cx="1267135" cy="26147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3EB8015-636C-87A1-0C9D-878E6C86E18D}"/>
              </a:ext>
            </a:extLst>
          </p:cNvPr>
          <p:cNvSpPr/>
          <p:nvPr/>
        </p:nvSpPr>
        <p:spPr>
          <a:xfrm>
            <a:off x="10961725" y="4143331"/>
            <a:ext cx="1287248" cy="37045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95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69123-0027-F781-BF39-60EFB7C7D12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DEF4FB4-55AE-0875-48EB-2A45ADCF0549}"/>
              </a:ext>
            </a:extLst>
          </p:cNvPr>
          <p:cNvSpPr/>
          <p:nvPr/>
        </p:nvSpPr>
        <p:spPr>
          <a:xfrm>
            <a:off x="685799" y="580843"/>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32900E34-8EEC-547A-5A35-6543AC5BF16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	</a:t>
            </a:r>
          </a:p>
        </p:txBody>
      </p:sp>
      <p:pic>
        <p:nvPicPr>
          <p:cNvPr id="4" name="Picture 3">
            <a:extLst>
              <a:ext uri="{FF2B5EF4-FFF2-40B4-BE49-F238E27FC236}">
                <a16:creationId xmlns:a16="http://schemas.microsoft.com/office/drawing/2014/main" id="{B5C0B7C9-59E4-C085-72D9-6AAB97480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19300"/>
            <a:ext cx="16459200" cy="7848600"/>
          </a:xfrm>
          <a:prstGeom prst="rect">
            <a:avLst/>
          </a:prstGeom>
        </p:spPr>
      </p:pic>
      <p:sp>
        <p:nvSpPr>
          <p:cNvPr id="6" name="Freeform 2">
            <a:extLst>
              <a:ext uri="{FF2B5EF4-FFF2-40B4-BE49-F238E27FC236}">
                <a16:creationId xmlns:a16="http://schemas.microsoft.com/office/drawing/2014/main" id="{B1DEDEA0-FF45-6C1C-307F-0F8623F7387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7353300" y="2019300"/>
            <a:ext cx="978408" cy="3322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5410200" y="5372100"/>
            <a:ext cx="978408" cy="3449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5715000" y="5717032"/>
            <a:ext cx="978408" cy="34086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6096000" y="6065774"/>
            <a:ext cx="978408" cy="29692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p:cNvSpPr/>
          <p:nvPr/>
        </p:nvSpPr>
        <p:spPr>
          <a:xfrm>
            <a:off x="1676400" y="3467100"/>
            <a:ext cx="4223004" cy="3810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8344662" y="1923806"/>
            <a:ext cx="736092" cy="523220"/>
          </a:xfrm>
          <a:prstGeom prst="rect">
            <a:avLst/>
          </a:prstGeom>
          <a:noFill/>
        </p:spPr>
        <p:txBody>
          <a:bodyPr wrap="square" rtlCol="0">
            <a:spAutoFit/>
          </a:bodyPr>
          <a:lstStyle/>
          <a:p>
            <a:r>
              <a:rPr lang="en-US" sz="2800" b="1" dirty="0">
                <a:solidFill>
                  <a:srgbClr val="FF0000"/>
                </a:solidFill>
              </a:rPr>
              <a:t>1</a:t>
            </a:r>
          </a:p>
        </p:txBody>
      </p:sp>
      <p:sp>
        <p:nvSpPr>
          <p:cNvPr id="11" name="TextBox 10"/>
          <p:cNvSpPr txBox="1"/>
          <p:nvPr/>
        </p:nvSpPr>
        <p:spPr>
          <a:xfrm>
            <a:off x="6585204" y="5201422"/>
            <a:ext cx="367408" cy="523220"/>
          </a:xfrm>
          <a:prstGeom prst="rect">
            <a:avLst/>
          </a:prstGeom>
          <a:noFill/>
        </p:spPr>
        <p:txBody>
          <a:bodyPr wrap="none" rtlCol="0">
            <a:spAutoFit/>
          </a:bodyPr>
          <a:lstStyle/>
          <a:p>
            <a:r>
              <a:rPr lang="en-US" sz="2800" b="1" dirty="0">
                <a:solidFill>
                  <a:srgbClr val="FF0000"/>
                </a:solidFill>
              </a:rPr>
              <a:t>2</a:t>
            </a:r>
          </a:p>
        </p:txBody>
      </p:sp>
      <p:sp>
        <p:nvSpPr>
          <p:cNvPr id="12" name="TextBox 11"/>
          <p:cNvSpPr txBox="1"/>
          <p:nvPr/>
        </p:nvSpPr>
        <p:spPr>
          <a:xfrm>
            <a:off x="6768908" y="5600212"/>
            <a:ext cx="367408" cy="523220"/>
          </a:xfrm>
          <a:prstGeom prst="rect">
            <a:avLst/>
          </a:prstGeom>
          <a:noFill/>
        </p:spPr>
        <p:txBody>
          <a:bodyPr wrap="none" rtlCol="0">
            <a:spAutoFit/>
          </a:bodyPr>
          <a:lstStyle/>
          <a:p>
            <a:r>
              <a:rPr lang="en-US" sz="2800" b="1" dirty="0">
                <a:solidFill>
                  <a:srgbClr val="FF0000"/>
                </a:solidFill>
              </a:rPr>
              <a:t>3</a:t>
            </a:r>
          </a:p>
        </p:txBody>
      </p:sp>
      <p:sp>
        <p:nvSpPr>
          <p:cNvPr id="14" name="TextBox 13"/>
          <p:cNvSpPr txBox="1"/>
          <p:nvPr/>
        </p:nvSpPr>
        <p:spPr>
          <a:xfrm>
            <a:off x="7518400" y="5952627"/>
            <a:ext cx="367408" cy="523220"/>
          </a:xfrm>
          <a:prstGeom prst="rect">
            <a:avLst/>
          </a:prstGeom>
          <a:noFill/>
        </p:spPr>
        <p:txBody>
          <a:bodyPr wrap="none" rtlCol="0">
            <a:spAutoFit/>
          </a:bodyPr>
          <a:lstStyle/>
          <a:p>
            <a:r>
              <a:rPr lang="en-US" sz="2800" b="1" dirty="0">
                <a:solidFill>
                  <a:srgbClr val="FF0000"/>
                </a:solidFill>
              </a:rPr>
              <a:t>4</a:t>
            </a:r>
          </a:p>
        </p:txBody>
      </p:sp>
      <p:pic>
        <p:nvPicPr>
          <p:cNvPr id="13" name="Picture 12">
            <a:extLst>
              <a:ext uri="{FF2B5EF4-FFF2-40B4-BE49-F238E27FC236}">
                <a16:creationId xmlns:a16="http://schemas.microsoft.com/office/drawing/2014/main" id="{EB958188-9458-20ED-1F1B-848BD54C86D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5" name="Rectangle 14"/>
          <p:cNvSpPr/>
          <p:nvPr/>
        </p:nvSpPr>
        <p:spPr>
          <a:xfrm>
            <a:off x="11049000" y="4686300"/>
            <a:ext cx="4724400" cy="2514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Once the responsibility is created, we need to assign it to a user.</a:t>
            </a:r>
          </a:p>
        </p:txBody>
      </p:sp>
    </p:spTree>
    <p:extLst>
      <p:ext uri="{BB962C8B-B14F-4D97-AF65-F5344CB8AC3E}">
        <p14:creationId xmlns:p14="http://schemas.microsoft.com/office/powerpoint/2010/main" val="2032507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A7F1-01BE-EE88-D1A9-8EF50A43A93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CAA9EFE-2F5D-2E2A-4D1A-A31888B0998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25743E-4439-99DD-F8DC-71FA232BC7F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2A6F22C-71DC-4166-2CF1-F4E88C3758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875A1D-8C78-0D94-2B94-6E32F698223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E19D8AB-EF00-2548-9C39-678FD6EFBAE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F92EBC1-E2C0-6F84-FDB5-205B7022703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387F6795-7E44-836B-B222-E2B00FBE3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5" y="3114981"/>
            <a:ext cx="10359571" cy="2220848"/>
          </a:xfrm>
          <a:prstGeom prst="rect">
            <a:avLst/>
          </a:prstGeom>
        </p:spPr>
      </p:pic>
      <p:pic>
        <p:nvPicPr>
          <p:cNvPr id="13" name="Picture 12" descr="A screenshot of a computer screen&#10;&#10;AI-generated content may be incorrect.">
            <a:extLst>
              <a:ext uri="{FF2B5EF4-FFF2-40B4-BE49-F238E27FC236}">
                <a16:creationId xmlns:a16="http://schemas.microsoft.com/office/drawing/2014/main" id="{DDE46091-6621-CD92-4532-89A8370B4435}"/>
              </a:ext>
            </a:extLst>
          </p:cNvPr>
          <p:cNvPicPr>
            <a:picLocks noChangeAspect="1"/>
          </p:cNvPicPr>
          <p:nvPr/>
        </p:nvPicPr>
        <p:blipFill>
          <a:blip r:embed="rId6"/>
          <a:stretch>
            <a:fillRect/>
          </a:stretch>
        </p:blipFill>
        <p:spPr>
          <a:xfrm>
            <a:off x="6672263" y="4996424"/>
            <a:ext cx="10910607" cy="3874433"/>
          </a:xfrm>
          <a:prstGeom prst="rect">
            <a:avLst/>
          </a:prstGeom>
        </p:spPr>
      </p:pic>
      <p:pic>
        <p:nvPicPr>
          <p:cNvPr id="2" name="Picture 1">
            <a:extLst>
              <a:ext uri="{FF2B5EF4-FFF2-40B4-BE49-F238E27FC236}">
                <a16:creationId xmlns:a16="http://schemas.microsoft.com/office/drawing/2014/main" id="{CFECC8FD-3F8F-BC7C-4868-84A7C652A563}"/>
              </a:ext>
            </a:extLst>
          </p:cNvPr>
          <p:cNvPicPr>
            <a:picLocks noChangeAspect="1"/>
          </p:cNvPicPr>
          <p:nvPr/>
        </p:nvPicPr>
        <p:blipFill>
          <a:blip r:embed="rId7">
            <a:extLst>
              <a:ext uri="{28A0092B-C50C-407E-A947-70E740481C1C}">
                <a14:useLocalDpi xmlns:a14="http://schemas.microsoft.com/office/drawing/2010/main" val="0"/>
              </a:ext>
            </a:extLst>
          </a:blip>
          <a:srcRect l="2208" t="4777" r="20978" b="40990"/>
          <a:stretch/>
        </p:blipFill>
        <p:spPr>
          <a:xfrm>
            <a:off x="6987997" y="5153109"/>
            <a:ext cx="8182493" cy="1789502"/>
          </a:xfrm>
          <a:prstGeom prst="rect">
            <a:avLst/>
          </a:prstGeom>
        </p:spPr>
      </p:pic>
      <p:pic>
        <p:nvPicPr>
          <p:cNvPr id="20" name="Picture 19">
            <a:extLst>
              <a:ext uri="{FF2B5EF4-FFF2-40B4-BE49-F238E27FC236}">
                <a16:creationId xmlns:a16="http://schemas.microsoft.com/office/drawing/2014/main" id="{22EEBA7F-8E9E-535C-DFB4-2C2793431DCC}"/>
              </a:ext>
            </a:extLst>
          </p:cNvPr>
          <p:cNvPicPr>
            <a:picLocks noChangeAspect="1"/>
          </p:cNvPicPr>
          <p:nvPr/>
        </p:nvPicPr>
        <p:blipFill>
          <a:blip r:embed="rId8"/>
          <a:srcRect l="57333" t="3333" r="-5333" b="25000"/>
          <a:stretch/>
        </p:blipFill>
        <p:spPr>
          <a:xfrm>
            <a:off x="8865732" y="4433660"/>
            <a:ext cx="651445" cy="310109"/>
          </a:xfrm>
          <a:prstGeom prst="rect">
            <a:avLst/>
          </a:prstGeom>
        </p:spPr>
      </p:pic>
      <p:pic>
        <p:nvPicPr>
          <p:cNvPr id="22" name="Picture 21">
            <a:extLst>
              <a:ext uri="{FF2B5EF4-FFF2-40B4-BE49-F238E27FC236}">
                <a16:creationId xmlns:a16="http://schemas.microsoft.com/office/drawing/2014/main" id="{9600B93C-F3DE-A08C-EE4B-CD1E0F2D51C4}"/>
              </a:ext>
            </a:extLst>
          </p:cNvPr>
          <p:cNvPicPr>
            <a:picLocks noChangeAspect="1"/>
          </p:cNvPicPr>
          <p:nvPr/>
        </p:nvPicPr>
        <p:blipFill>
          <a:blip r:embed="rId8"/>
          <a:srcRect l="57333" t="3333" r="-5333" b="25000"/>
          <a:stretch/>
        </p:blipFill>
        <p:spPr>
          <a:xfrm>
            <a:off x="10081303" y="4433660"/>
            <a:ext cx="651445" cy="310109"/>
          </a:xfrm>
          <a:prstGeom prst="rect">
            <a:avLst/>
          </a:prstGeom>
        </p:spPr>
      </p:pic>
      <p:sp>
        <p:nvSpPr>
          <p:cNvPr id="23" name="Rectangle: Rounded Corners 22">
            <a:extLst>
              <a:ext uri="{FF2B5EF4-FFF2-40B4-BE49-F238E27FC236}">
                <a16:creationId xmlns:a16="http://schemas.microsoft.com/office/drawing/2014/main" id="{3123FA4F-38C0-8D81-CFA3-3CF2D98163C6}"/>
              </a:ext>
            </a:extLst>
          </p:cNvPr>
          <p:cNvSpPr/>
          <p:nvPr/>
        </p:nvSpPr>
        <p:spPr>
          <a:xfrm>
            <a:off x="921547" y="4425627"/>
            <a:ext cx="9824319" cy="30765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36FEA8D-20A9-2BDB-7460-BB80A14564D5}"/>
              </a:ext>
            </a:extLst>
          </p:cNvPr>
          <p:cNvPicPr>
            <a:picLocks noChangeAspect="1"/>
          </p:cNvPicPr>
          <p:nvPr/>
        </p:nvPicPr>
        <p:blipFill>
          <a:blip r:embed="rId9"/>
          <a:srcRect t="23530" r="2381" b="14705"/>
          <a:stretch/>
        </p:blipFill>
        <p:spPr>
          <a:xfrm>
            <a:off x="10741512" y="8353800"/>
            <a:ext cx="600762" cy="179833"/>
          </a:xfrm>
          <a:prstGeom prst="rect">
            <a:avLst/>
          </a:prstGeom>
        </p:spPr>
      </p:pic>
      <p:pic>
        <p:nvPicPr>
          <p:cNvPr id="28" name="Picture 27">
            <a:extLst>
              <a:ext uri="{FF2B5EF4-FFF2-40B4-BE49-F238E27FC236}">
                <a16:creationId xmlns:a16="http://schemas.microsoft.com/office/drawing/2014/main" id="{77D2F0A5-28B5-59B5-E7E5-4D2D29CB35F3}"/>
              </a:ext>
            </a:extLst>
          </p:cNvPr>
          <p:cNvPicPr>
            <a:picLocks noChangeAspect="1"/>
          </p:cNvPicPr>
          <p:nvPr/>
        </p:nvPicPr>
        <p:blipFill>
          <a:blip r:embed="rId9"/>
          <a:srcRect t="23530" r="2381" b="14705"/>
          <a:stretch/>
        </p:blipFill>
        <p:spPr>
          <a:xfrm>
            <a:off x="12212417" y="8099800"/>
            <a:ext cx="600762" cy="179833"/>
          </a:xfrm>
          <a:prstGeom prst="rect">
            <a:avLst/>
          </a:prstGeom>
        </p:spPr>
      </p:pic>
      <p:pic>
        <p:nvPicPr>
          <p:cNvPr id="6" name="Picture 5">
            <a:extLst>
              <a:ext uri="{FF2B5EF4-FFF2-40B4-BE49-F238E27FC236}">
                <a16:creationId xmlns:a16="http://schemas.microsoft.com/office/drawing/2014/main" id="{4AD511E2-F7DC-8275-AC84-332F17147A0B}"/>
              </a:ext>
            </a:extLst>
          </p:cNvPr>
          <p:cNvPicPr>
            <a:picLocks noChangeAspect="1"/>
          </p:cNvPicPr>
          <p:nvPr/>
        </p:nvPicPr>
        <p:blipFill>
          <a:blip r:embed="rId10"/>
          <a:srcRect l="3448" r="-1270" b="-31551"/>
          <a:stretch/>
        </p:blipFill>
        <p:spPr>
          <a:xfrm>
            <a:off x="9909641" y="7776043"/>
            <a:ext cx="1428861" cy="304409"/>
          </a:xfrm>
          <a:prstGeom prst="rect">
            <a:avLst/>
          </a:prstGeom>
        </p:spPr>
      </p:pic>
      <p:pic>
        <p:nvPicPr>
          <p:cNvPr id="8" name="Picture 7">
            <a:extLst>
              <a:ext uri="{FF2B5EF4-FFF2-40B4-BE49-F238E27FC236}">
                <a16:creationId xmlns:a16="http://schemas.microsoft.com/office/drawing/2014/main" id="{C79B91CF-A37E-9E57-49CD-9C1EA770611F}"/>
              </a:ext>
            </a:extLst>
          </p:cNvPr>
          <p:cNvPicPr>
            <a:picLocks noChangeAspect="1"/>
          </p:cNvPicPr>
          <p:nvPr/>
        </p:nvPicPr>
        <p:blipFill>
          <a:blip r:embed="rId10"/>
          <a:srcRect l="3448" r="-1270" b="-31551"/>
          <a:stretch/>
        </p:blipFill>
        <p:spPr>
          <a:xfrm>
            <a:off x="11388816" y="8566058"/>
            <a:ext cx="1428861" cy="304409"/>
          </a:xfrm>
          <a:prstGeom prst="rect">
            <a:avLst/>
          </a:prstGeom>
        </p:spPr>
      </p:pic>
      <p:sp>
        <p:nvSpPr>
          <p:cNvPr id="12" name="Callout: Left Arrow 11">
            <a:extLst>
              <a:ext uri="{FF2B5EF4-FFF2-40B4-BE49-F238E27FC236}">
                <a16:creationId xmlns:a16="http://schemas.microsoft.com/office/drawing/2014/main" id="{534A1829-43D9-529E-EBC8-03293350838E}"/>
              </a:ext>
            </a:extLst>
          </p:cNvPr>
          <p:cNvSpPr/>
          <p:nvPr/>
        </p:nvSpPr>
        <p:spPr>
          <a:xfrm>
            <a:off x="11324067" y="3599854"/>
            <a:ext cx="4099344" cy="1156417"/>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Calibri"/>
                <a:cs typeface="Calibri"/>
              </a:rPr>
              <a:t>We see that both </a:t>
            </a:r>
            <a:r>
              <a:rPr lang="en-US" b="1" dirty="0" err="1">
                <a:solidFill>
                  <a:schemeClr val="tx1"/>
                </a:solidFill>
                <a:ea typeface="Calibri"/>
                <a:cs typeface="Calibri"/>
              </a:rPr>
              <a:t>misc</a:t>
            </a:r>
            <a:r>
              <a:rPr lang="en-US" b="1" dirty="0">
                <a:solidFill>
                  <a:schemeClr val="tx1"/>
                </a:solidFill>
                <a:ea typeface="Calibri"/>
                <a:cs typeface="Calibri"/>
              </a:rPr>
              <a:t> transactions are inside this batch</a:t>
            </a:r>
          </a:p>
        </p:txBody>
      </p:sp>
      <p:sp>
        <p:nvSpPr>
          <p:cNvPr id="14" name="TextBox 13">
            <a:extLst>
              <a:ext uri="{FF2B5EF4-FFF2-40B4-BE49-F238E27FC236}">
                <a16:creationId xmlns:a16="http://schemas.microsoft.com/office/drawing/2014/main" id="{DF250431-8B59-DFE7-0C40-E69E231310A8}"/>
              </a:ext>
            </a:extLst>
          </p:cNvPr>
          <p:cNvSpPr txBox="1"/>
          <p:nvPr/>
        </p:nvSpPr>
        <p:spPr>
          <a:xfrm>
            <a:off x="415778" y="6364659"/>
            <a:ext cx="5831901" cy="1077218"/>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ea typeface="Calibri"/>
                <a:cs typeface="Calibri"/>
              </a:rPr>
              <a:t>After that we can post the </a:t>
            </a:r>
            <a:r>
              <a:rPr lang="en-US" sz="3200" b="1" err="1">
                <a:ea typeface="Calibri"/>
                <a:cs typeface="Calibri"/>
              </a:rPr>
              <a:t>misc</a:t>
            </a:r>
            <a:r>
              <a:rPr lang="en-US" sz="3200" b="1" dirty="0">
                <a:ea typeface="Calibri"/>
                <a:cs typeface="Calibri"/>
              </a:rPr>
              <a:t> receipt and </a:t>
            </a:r>
            <a:r>
              <a:rPr lang="en-US" sz="3200" b="1" err="1">
                <a:ea typeface="Calibri"/>
                <a:cs typeface="Calibri"/>
              </a:rPr>
              <a:t>misc</a:t>
            </a:r>
            <a:r>
              <a:rPr lang="en-US" sz="3200" b="1" dirty="0">
                <a:ea typeface="Calibri"/>
                <a:cs typeface="Calibri"/>
              </a:rPr>
              <a:t> payment to GL</a:t>
            </a:r>
          </a:p>
        </p:txBody>
      </p:sp>
    </p:spTree>
    <p:extLst>
      <p:ext uri="{BB962C8B-B14F-4D97-AF65-F5344CB8AC3E}">
        <p14:creationId xmlns:p14="http://schemas.microsoft.com/office/powerpoint/2010/main" val="3747809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EA96A1F-E113-FFDA-DD0E-504EE3B4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2003502"/>
            <a:ext cx="15621000" cy="7715868"/>
          </a:xfrm>
          <a:prstGeom prst="rect">
            <a:avLst/>
          </a:prstGeom>
        </p:spPr>
      </p:pic>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Callout: Left Arrow 1">
            <a:extLst>
              <a:ext uri="{FF2B5EF4-FFF2-40B4-BE49-F238E27FC236}">
                <a16:creationId xmlns:a16="http://schemas.microsoft.com/office/drawing/2014/main" id="{151B8146-09EE-8CB2-A1CF-BF238E53AC37}"/>
              </a:ext>
            </a:extLst>
          </p:cNvPr>
          <p:cNvSpPr/>
          <p:nvPr/>
        </p:nvSpPr>
        <p:spPr>
          <a:xfrm>
            <a:off x="7696200" y="3133434"/>
            <a:ext cx="8534400" cy="5397236"/>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Cash forecasting is one of the cash management tools we use to predict future cash inflows and outflows. It helps management make decisions by providing a clear view of the company's expected cash position.</a:t>
            </a:r>
          </a:p>
          <a:p>
            <a:endParaRPr lang="en-US" sz="2800" b="1" dirty="0">
              <a:solidFill>
                <a:schemeClr val="tx1"/>
              </a:solidFill>
            </a:endParaRPr>
          </a:p>
          <a:p>
            <a:r>
              <a:rPr lang="en-US" sz="2800" b="1" dirty="0">
                <a:solidFill>
                  <a:schemeClr val="tx1"/>
                </a:solidFill>
              </a:rPr>
              <a:t>Here we will start </a:t>
            </a:r>
          </a:p>
          <a:p>
            <a:r>
              <a:rPr lang="en-US" sz="2800" b="1" dirty="0">
                <a:solidFill>
                  <a:schemeClr val="tx1"/>
                </a:solidFill>
              </a:rPr>
              <a:t>1- Cash forecasting to create forecast template.</a:t>
            </a:r>
          </a:p>
          <a:p>
            <a:pPr algn="ctr"/>
            <a:endParaRPr lang="en-US" sz="2800" b="1" dirty="0">
              <a:solidFill>
                <a:schemeClr val="tx1"/>
              </a:solidFill>
            </a:endParaRPr>
          </a:p>
        </p:txBody>
      </p:sp>
    </p:spTree>
    <p:extLst>
      <p:ext uri="{BB962C8B-B14F-4D97-AF65-F5344CB8AC3E}">
        <p14:creationId xmlns:p14="http://schemas.microsoft.com/office/powerpoint/2010/main" val="3597539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7911-1F1E-90BE-79AE-F3D91AE45A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E8B8986-3849-3EFD-1738-EB2BF30A1B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EEC1F4C-D684-1C39-603C-D5300ECA69F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94E837B-6015-83B2-4053-A7FE08B5BCA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39591E7-7304-550C-821B-A1A966C532C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792BF9C-2C3B-B5AF-16EB-E58CDEF1B2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48190A49-1E51-DC3A-8112-1F1629A278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5C1644D-71B0-6F0F-7B85-230238A8C51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0D469C0-6D52-C0E1-B3FC-B02BA221D25B}"/>
              </a:ext>
            </a:extLst>
          </p:cNvPr>
          <p:cNvSpPr/>
          <p:nvPr/>
        </p:nvSpPr>
        <p:spPr>
          <a:xfrm>
            <a:off x="8581322" y="5821401"/>
            <a:ext cx="8411278" cy="29034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bg1"/>
                </a:solidFill>
              </a:rPr>
              <a:t>Here we will create the forecast template </a:t>
            </a:r>
          </a:p>
          <a:p>
            <a:pPr algn="ctr"/>
            <a:r>
              <a:rPr lang="en-US" sz="2800" b="1" dirty="0">
                <a:solidFill>
                  <a:schemeClr val="tx1"/>
                </a:solidFill>
              </a:rPr>
              <a:t>1- Header details </a:t>
            </a:r>
          </a:p>
          <a:p>
            <a:pPr algn="ctr"/>
            <a:r>
              <a:rPr lang="en-US" sz="2800" b="1" dirty="0">
                <a:solidFill>
                  <a:schemeClr val="tx1"/>
                </a:solidFill>
              </a:rPr>
              <a:t>Input</a:t>
            </a:r>
            <a:r>
              <a:rPr lang="en-US" sz="2800" b="1" dirty="0">
                <a:solidFill>
                  <a:schemeClr val="bg1"/>
                </a:solidFill>
              </a:rPr>
              <a:t> Template name </a:t>
            </a:r>
          </a:p>
          <a:p>
            <a:pPr algn="ctr"/>
            <a:r>
              <a:rPr lang="en-US" sz="2800" b="1" dirty="0">
                <a:solidFill>
                  <a:schemeClr val="bg1"/>
                </a:solidFill>
              </a:rPr>
              <a:t>    Description</a:t>
            </a:r>
          </a:p>
          <a:p>
            <a:pPr algn="ctr"/>
            <a:r>
              <a:rPr lang="en-US" sz="2800" b="1" dirty="0">
                <a:solidFill>
                  <a:schemeClr val="bg1"/>
                </a:solidFill>
              </a:rPr>
              <a:t>    Forecast by</a:t>
            </a:r>
          </a:p>
          <a:p>
            <a:pPr algn="ctr"/>
            <a:r>
              <a:rPr lang="en-US" sz="2800" b="1" dirty="0">
                <a:solidFill>
                  <a:schemeClr val="bg1"/>
                </a:solidFill>
              </a:rPr>
              <a:t>  Then </a:t>
            </a:r>
            <a:r>
              <a:rPr lang="en-US" sz="2800" b="1" dirty="0">
                <a:solidFill>
                  <a:schemeClr val="tx1"/>
                </a:solidFill>
              </a:rPr>
              <a:t>Next</a:t>
            </a:r>
          </a:p>
        </p:txBody>
      </p:sp>
    </p:spTree>
    <p:extLst>
      <p:ext uri="{BB962C8B-B14F-4D97-AF65-F5344CB8AC3E}">
        <p14:creationId xmlns:p14="http://schemas.microsoft.com/office/powerpoint/2010/main" val="118861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80B7E-C268-23D9-D7F2-B2438B2B384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EB75605-1E2D-A3AD-FE62-51202E33CBF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9F79B7-5B4D-9144-CD60-AA53C472512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5CBA004-54BA-ECCE-072B-80324DD004E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4EA94B7-EA91-0D80-057E-51FA76BFC3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C706297-127E-731D-397E-126B0695E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D8DD92EB-CF72-327C-E7BE-7FD515E1C4A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A02222A-5221-5661-D4B9-FC301243117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91B7D43-D41F-A47B-6A03-3CDBBBB8CB6B}"/>
              </a:ext>
            </a:extLst>
          </p:cNvPr>
          <p:cNvSpPr/>
          <p:nvPr/>
        </p:nvSpPr>
        <p:spPr>
          <a:xfrm>
            <a:off x="1214967" y="6438900"/>
            <a:ext cx="10896600" cy="2465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tx1"/>
                </a:solidFill>
              </a:rPr>
              <a:t>2- Row details</a:t>
            </a:r>
          </a:p>
          <a:p>
            <a:pPr algn="ctr"/>
            <a:r>
              <a:rPr lang="en-US" sz="2800" b="1" dirty="0"/>
              <a:t>In this step, we will choose the rows related to cash outflows </a:t>
            </a:r>
            <a:endParaRPr lang="ar-EG" sz="2800" b="1" dirty="0"/>
          </a:p>
          <a:p>
            <a:pPr algn="ctr"/>
            <a:r>
              <a:rPr lang="ar-EG" sz="2800" b="1" dirty="0">
                <a:solidFill>
                  <a:schemeClr val="bg1"/>
                </a:solidFill>
              </a:rPr>
              <a:t>-</a:t>
            </a:r>
            <a:r>
              <a:rPr lang="en-US" sz="2800" b="1" dirty="0">
                <a:solidFill>
                  <a:schemeClr val="bg1"/>
                </a:solidFill>
              </a:rPr>
              <a:t> Supplier Invoices</a:t>
            </a:r>
            <a:r>
              <a:rPr lang="en-US" sz="2800" b="1" dirty="0">
                <a:solidFill>
                  <a:schemeClr val="tx1"/>
                </a:solidFill>
              </a:rPr>
              <a:t> then Go</a:t>
            </a:r>
          </a:p>
        </p:txBody>
      </p:sp>
    </p:spTree>
    <p:extLst>
      <p:ext uri="{BB962C8B-B14F-4D97-AF65-F5344CB8AC3E}">
        <p14:creationId xmlns:p14="http://schemas.microsoft.com/office/powerpoint/2010/main" val="932788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7E92-1F9A-B931-F769-90A57A2105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759D813-7B9F-8313-5F24-72C2C3A0C7B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40A1FF8-FF27-BBF4-9891-64444AAB42B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7D38211-4FC4-3688-3744-888BAC0C8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4EEC334-CF1D-AEAF-347E-E75CE0C9BD4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9467ACC5-A78E-6CF9-B581-31B78169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1" y="2003502"/>
            <a:ext cx="16387232" cy="7864397"/>
          </a:xfrm>
          <a:prstGeom prst="rect">
            <a:avLst/>
          </a:prstGeom>
        </p:spPr>
      </p:pic>
      <p:sp>
        <p:nvSpPr>
          <p:cNvPr id="4" name="Freeform 2">
            <a:extLst>
              <a:ext uri="{FF2B5EF4-FFF2-40B4-BE49-F238E27FC236}">
                <a16:creationId xmlns:a16="http://schemas.microsoft.com/office/drawing/2014/main" id="{24F14227-776E-B382-E4B9-E99A33FB034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F57A5E8-AE07-31EF-0C2D-7096D00963B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DB6EF274-F99F-2DC4-E27C-599C53F4734C}"/>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invoice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949453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7466-0E38-532C-85AA-DB59C5DA5E3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C127440-737E-A620-38AB-C511F565360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9E9D9F4-CE35-DBAF-1702-6183BBAE7FD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93E4964-63A5-F130-2D70-AC719605B2F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032B3F4-F28C-666E-AB5E-9A43A421377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0580CD0-CF9B-0D39-B7BB-1E0585C33A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EEB11948-65F3-AC6F-BE0E-2E24F93DA4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A882D67-64D5-34A7-6717-D40EE88AF2E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6" name="Rectangle 5">
            <a:extLst>
              <a:ext uri="{FF2B5EF4-FFF2-40B4-BE49-F238E27FC236}">
                <a16:creationId xmlns:a16="http://schemas.microsoft.com/office/drawing/2014/main" id="{C4831871-091D-1BA2-7DA4-31DE72238D64}"/>
              </a:ext>
            </a:extLst>
          </p:cNvPr>
          <p:cNvSpPr/>
          <p:nvPr/>
        </p:nvSpPr>
        <p:spPr>
          <a:xfrm>
            <a:off x="5257800" y="4991100"/>
            <a:ext cx="5715000" cy="1066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have created the first row in cash inflows</a:t>
            </a:r>
          </a:p>
        </p:txBody>
      </p:sp>
    </p:spTree>
    <p:extLst>
      <p:ext uri="{BB962C8B-B14F-4D97-AF65-F5344CB8AC3E}">
        <p14:creationId xmlns:p14="http://schemas.microsoft.com/office/powerpoint/2010/main" val="1651110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47C3-B662-FF6D-28A3-8E6563E4E58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C308354-606D-238B-271A-DBC30703BF9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464BDE-D144-14A6-FB7D-F423B01E61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87EF1BA-C00F-2CF2-4EED-C4D470E2F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204F217-7B1A-22E5-AA16-79EBA6CCA45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EB7CD9C5-9295-91EE-C41C-4686DCEB24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2189" y="2003502"/>
            <a:ext cx="16239065" cy="7864398"/>
          </a:xfrm>
          <a:prstGeom prst="rect">
            <a:avLst/>
          </a:prstGeom>
        </p:spPr>
      </p:pic>
      <p:sp>
        <p:nvSpPr>
          <p:cNvPr id="4" name="Freeform 2">
            <a:extLst>
              <a:ext uri="{FF2B5EF4-FFF2-40B4-BE49-F238E27FC236}">
                <a16:creationId xmlns:a16="http://schemas.microsoft.com/office/drawing/2014/main" id="{F849D82D-4713-8A1B-B673-F3783BB8824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797F82-ECAD-7138-62B3-F4B9C90AC191}"/>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A1B5B5A-7C6E-8429-6F78-5659232B99AC}"/>
              </a:ext>
            </a:extLst>
          </p:cNvPr>
          <p:cNvSpPr/>
          <p:nvPr/>
        </p:nvSpPr>
        <p:spPr>
          <a:xfrm>
            <a:off x="4800600" y="4991100"/>
            <a:ext cx="5943600" cy="1143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tx1"/>
                </a:solidFill>
              </a:rPr>
              <a:t>Next row is Purchase Orders. We’ll select it and Go</a:t>
            </a:r>
          </a:p>
        </p:txBody>
      </p:sp>
    </p:spTree>
    <p:extLst>
      <p:ext uri="{BB962C8B-B14F-4D97-AF65-F5344CB8AC3E}">
        <p14:creationId xmlns:p14="http://schemas.microsoft.com/office/powerpoint/2010/main" val="3816284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0DDF-3512-CE59-3AFE-340045782B7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482DCB-5759-EED9-D05D-19E783AC5D6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45DBBC-5AA8-655F-2113-08123E94C7A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7F72B9-7E42-1267-AC4E-A92C5DA4045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0EC9EAF-4B72-A862-22D1-9ECE51DB550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54FA76-02D9-94C7-A68C-7B0882DD5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7CE18557-1A5B-2254-C3BA-058A4BBDA3E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E3D01CD-7D2E-6FA5-8392-3E0BD63BDBC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3FA6B57-D27F-F6DE-CD2B-642ED7ADD65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Purchase Orders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39808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3E08-7AC0-3BFC-B585-99BACE87015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D06E64-2EF9-9820-739E-DE0C39C3B4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47022-B770-2535-9798-26F9DB5D890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D827E4F-CF10-20C7-A852-8DE2429883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B89785B-42B7-A2EF-BC5C-4BE2160967B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61BA855-7D03-D2BD-DCA7-BABE94E209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0" y="2003502"/>
            <a:ext cx="16230600" cy="8016798"/>
          </a:xfrm>
          <a:prstGeom prst="rect">
            <a:avLst/>
          </a:prstGeom>
        </p:spPr>
      </p:pic>
      <p:sp>
        <p:nvSpPr>
          <p:cNvPr id="4" name="Freeform 2">
            <a:extLst>
              <a:ext uri="{FF2B5EF4-FFF2-40B4-BE49-F238E27FC236}">
                <a16:creationId xmlns:a16="http://schemas.microsoft.com/office/drawing/2014/main" id="{00692F74-04F7-8BB9-DBEE-99368F1E84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1C35A9A-3750-8F3D-D365-DC47F51B2700}"/>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532BF560-BDD2-0B74-AAFF-9C76A0EEC895}"/>
              </a:ext>
            </a:extLst>
          </p:cNvPr>
          <p:cNvSpPr/>
          <p:nvPr/>
        </p:nvSpPr>
        <p:spPr>
          <a:xfrm>
            <a:off x="5105400" y="4914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two rows.</a:t>
            </a:r>
          </a:p>
          <a:p>
            <a:pPr algn="ctr"/>
            <a:r>
              <a:rPr lang="en-US" sz="2800" b="1" dirty="0">
                <a:solidFill>
                  <a:schemeClr val="tx1"/>
                </a:solidFill>
              </a:rPr>
              <a:t>Next is Supplier payments we’ll select it and go</a:t>
            </a:r>
          </a:p>
        </p:txBody>
      </p:sp>
    </p:spTree>
    <p:extLst>
      <p:ext uri="{BB962C8B-B14F-4D97-AF65-F5344CB8AC3E}">
        <p14:creationId xmlns:p14="http://schemas.microsoft.com/office/powerpoint/2010/main" val="2542298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035E1-68AD-D130-6AC7-8D4E15E408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C7AFF1D-D66F-9F9A-6002-310A2B7AD87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5A4C4CF-85B7-280E-086B-65D5E48891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B5223B0-7AFA-FA4F-CD8E-E1671BA04B6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C2A454A-34CF-E0BE-F119-81BAE156D95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FB82ACF-C637-C0D4-8056-9E1F18DD48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7"/>
          </a:xfrm>
          <a:prstGeom prst="rect">
            <a:avLst/>
          </a:prstGeom>
        </p:spPr>
      </p:pic>
      <p:sp>
        <p:nvSpPr>
          <p:cNvPr id="4" name="Freeform 2">
            <a:extLst>
              <a:ext uri="{FF2B5EF4-FFF2-40B4-BE49-F238E27FC236}">
                <a16:creationId xmlns:a16="http://schemas.microsoft.com/office/drawing/2014/main" id="{3D7CF550-1E35-1C51-2BAE-CB5E7FE04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5F0ADFE-97F4-D9D5-97AC-406DDC2AD62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16D2B20-DAB2-914F-4C53-81606058927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payments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6178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E05B-8A3D-0C5A-3DEE-8E1ACFE37691}"/>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224A22E-F568-D327-8C74-DAA7ED6AA8AA}"/>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30F2E53-D3DB-0D87-DCD0-6EEFC6C82D6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a:t>
            </a:r>
          </a:p>
        </p:txBody>
      </p:sp>
      <p:pic>
        <p:nvPicPr>
          <p:cNvPr id="4" name="Picture 3">
            <a:extLst>
              <a:ext uri="{FF2B5EF4-FFF2-40B4-BE49-F238E27FC236}">
                <a16:creationId xmlns:a16="http://schemas.microsoft.com/office/drawing/2014/main" id="{2B8FBB4D-72B9-A04C-06C4-A736E7201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2019301"/>
            <a:ext cx="16459200" cy="7700069"/>
          </a:xfrm>
          <a:prstGeom prst="rect">
            <a:avLst/>
          </a:prstGeom>
        </p:spPr>
      </p:pic>
      <p:sp>
        <p:nvSpPr>
          <p:cNvPr id="6" name="Freeform 2">
            <a:extLst>
              <a:ext uri="{FF2B5EF4-FFF2-40B4-BE49-F238E27FC236}">
                <a16:creationId xmlns:a16="http://schemas.microsoft.com/office/drawing/2014/main" id="{BB74036E-F337-7522-8A99-D82FA5B5F6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71D63762-C20A-7033-FAAA-A8E4455065D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72539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35B-A201-6E0F-B855-EC36145E0FA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DF66657-F040-9FC4-413F-2411563C19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C9856-79CB-DDED-7800-4811060DEEC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9A5AD5-E6E6-C3B5-4BE3-7B57BB6D3F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C94F39A-BDE7-D2E3-D8B6-71C5FA488F7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2EE0059-46F5-939B-0E49-3C5FB0232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1" y="2003502"/>
            <a:ext cx="16311032" cy="7940598"/>
          </a:xfrm>
          <a:prstGeom prst="rect">
            <a:avLst/>
          </a:prstGeom>
        </p:spPr>
      </p:pic>
      <p:sp>
        <p:nvSpPr>
          <p:cNvPr id="4" name="Freeform 2">
            <a:extLst>
              <a:ext uri="{FF2B5EF4-FFF2-40B4-BE49-F238E27FC236}">
                <a16:creationId xmlns:a16="http://schemas.microsoft.com/office/drawing/2014/main" id="{F2C539C1-DE70-4CB6-4BB6-C15BA1846DB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4416C5E-1F39-53CE-4342-71F319B4D38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CBA6172-C43E-8DA4-E59A-8C2979273C85}"/>
              </a:ext>
            </a:extLst>
          </p:cNvPr>
          <p:cNvSpPr/>
          <p:nvPr/>
        </p:nvSpPr>
        <p:spPr>
          <a:xfrm>
            <a:off x="5410200" y="4556997"/>
            <a:ext cx="7467600" cy="14247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three rows (cash inflows).</a:t>
            </a:r>
          </a:p>
          <a:p>
            <a:pPr algn="ctr"/>
            <a:r>
              <a:rPr lang="en-US" sz="2800" b="1" dirty="0">
                <a:solidFill>
                  <a:schemeClr val="tx1"/>
                </a:solidFill>
              </a:rPr>
              <a:t>Then, we’ll start by selecting the first row in the cash outflows, which is Sales Orders</a:t>
            </a:r>
          </a:p>
        </p:txBody>
      </p:sp>
    </p:spTree>
    <p:extLst>
      <p:ext uri="{BB962C8B-B14F-4D97-AF65-F5344CB8AC3E}">
        <p14:creationId xmlns:p14="http://schemas.microsoft.com/office/powerpoint/2010/main" val="1759631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009FD-D65A-71B7-927A-B3CA1DD7E4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2CAE9CD-FD18-0C3E-6847-90340C9C53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21912C8-1E68-0B5C-B6B8-65601262989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6C2CA79-E4CC-323C-E24C-84909706DEC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A2A417B-B5F1-8690-148A-1F60D3E9888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3DE23BF-BAB6-2C6B-923D-955B62840F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3A19789D-AAD1-395B-068F-E0004A20299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ED9303A-0824-9723-2255-DB5F6556868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CEEF27D-8EC4-C3B2-B24F-EF017586E5DD}"/>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Sales Orders</a:t>
            </a:r>
          </a:p>
          <a:p>
            <a:pPr algn="ctr"/>
            <a:r>
              <a:rPr lang="en-US" sz="2800" b="1" dirty="0">
                <a:solidFill>
                  <a:schemeClr val="tx1"/>
                </a:solidFill>
              </a:rPr>
              <a:t>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03069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A4E22-E56A-39B5-B9BC-EFC0E6F7FD8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EA838E-01DC-368B-330B-7F6FF798EFD9}"/>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D95D471-60BE-C893-3528-CC609DCF7FF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3DFE68C-EB10-F513-AFB7-33E398B7568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3581D3F-95F4-205A-D6BF-1BC932459A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C34EA52-C56A-4BB5-2D28-F815222FE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8954049-956B-CAEB-B95A-B2AF0B10825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64E9175-6CC7-E812-B4C5-1CDB5F220C6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1115C63B-C9D7-512A-2E4C-CB179DEC1B0F}"/>
              </a:ext>
            </a:extLst>
          </p:cNvPr>
          <p:cNvSpPr/>
          <p:nvPr/>
        </p:nvSpPr>
        <p:spPr>
          <a:xfrm>
            <a:off x="5867400" y="4533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four rows.</a:t>
            </a:r>
          </a:p>
          <a:p>
            <a:pPr algn="ctr"/>
            <a:r>
              <a:rPr lang="en-US" sz="2800" b="1" dirty="0">
                <a:solidFill>
                  <a:schemeClr val="tx1"/>
                </a:solidFill>
              </a:rPr>
              <a:t>Next is Customer Invoices we’ll select it and go</a:t>
            </a:r>
          </a:p>
        </p:txBody>
      </p:sp>
    </p:spTree>
    <p:extLst>
      <p:ext uri="{BB962C8B-B14F-4D97-AF65-F5344CB8AC3E}">
        <p14:creationId xmlns:p14="http://schemas.microsoft.com/office/powerpoint/2010/main" val="1852096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743BF-25C5-7BF1-3B7D-DB5DB368A33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3D7D7C2-0CE0-7025-41F7-1F2BF87593B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86628CF-D248-3D84-F234-9C32F189B0EE}"/>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E23EAEF-FD53-6BD1-4826-C3381ACE38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4588CFC-CF6C-0447-07A1-A0314F7654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188CF79-82AC-0EF0-A545-B4F9A79955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E99A096-839B-1520-03C2-A179394220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AF7A0CE-B917-8616-7566-CD7F2F062C9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07E05A-F328-C796-0CBA-1D8B299E4167}"/>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Invoices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471087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17CA-3B16-5328-2BB2-BFE277AC1E8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1DA7A96-FFFF-3B8B-8D6A-11EA08A25D6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3892660-1580-8711-22FA-CAA7919CEE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FE6241C-D714-4F1D-288E-826DC049563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67DE4EF-0122-A359-CA0B-C656B57B940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030E76DC-8DF2-9BE1-CC03-692008DD3A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7"/>
          </a:xfrm>
          <a:prstGeom prst="rect">
            <a:avLst/>
          </a:prstGeom>
        </p:spPr>
      </p:pic>
      <p:sp>
        <p:nvSpPr>
          <p:cNvPr id="4" name="Freeform 2">
            <a:extLst>
              <a:ext uri="{FF2B5EF4-FFF2-40B4-BE49-F238E27FC236}">
                <a16:creationId xmlns:a16="http://schemas.microsoft.com/office/drawing/2014/main" id="{35EA5FC9-C226-2D45-96DB-E5F60E6B727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282BE560-BCD4-A155-425A-FE693630CDD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F6B5A681-1B92-3D8E-3427-CCDF48A98C25}"/>
              </a:ext>
            </a:extLst>
          </p:cNvPr>
          <p:cNvSpPr/>
          <p:nvPr/>
        </p:nvSpPr>
        <p:spPr>
          <a:xfrm>
            <a:off x="5715000" y="43053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five rows.</a:t>
            </a:r>
          </a:p>
          <a:p>
            <a:pPr algn="ctr"/>
            <a:r>
              <a:rPr lang="en-US" sz="2800" b="1" dirty="0">
                <a:solidFill>
                  <a:schemeClr val="tx1"/>
                </a:solidFill>
              </a:rPr>
              <a:t>Last row is Customer Invoices we’ll select it and go</a:t>
            </a:r>
          </a:p>
        </p:txBody>
      </p:sp>
    </p:spTree>
    <p:extLst>
      <p:ext uri="{BB962C8B-B14F-4D97-AF65-F5344CB8AC3E}">
        <p14:creationId xmlns:p14="http://schemas.microsoft.com/office/powerpoint/2010/main" val="4234814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1545-6AE8-E6F3-7398-F16B4D8EB41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BB6671A-DBCF-7FD8-9EF1-30C70D91B49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C32C964-6981-BA49-2CBF-76D858C92A7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7AB1A4-D959-DE6D-AB49-4ABCFE3F9EE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76163AA-8546-0BC6-5A05-D22F6854081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52745A4-1AE5-9EFD-CF49-5F8D12439A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9E633C14-195E-76E0-E04C-F24312D5EC0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CDC38DA-7563-004E-61A1-42CE618411A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3C50EBAA-3D86-0573-ECBE-B90E60D1291A}"/>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Receipts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884349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2DDD1-FF77-3A8F-2D14-F43D2FAC8CD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D56C23C-D016-4B29-FB81-902C192FAF9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97F1A66-1018-834F-0ED5-0E334B8CF3C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9299A3C-FAF5-BF26-8FC0-D86EDC4C2EF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F3C4233-BC87-EC85-E6D8-224219E826D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67EE16ED-86A4-8D24-6322-8E7014000B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AC2A6FBC-CAC0-FAFD-C3F9-4B67171EC3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451CE30-165D-E310-E503-75B25499A5E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7" name="Rectangle 6">
            <a:extLst>
              <a:ext uri="{FF2B5EF4-FFF2-40B4-BE49-F238E27FC236}">
                <a16:creationId xmlns:a16="http://schemas.microsoft.com/office/drawing/2014/main" id="{0A47CC62-7B22-A5B0-8352-0A65CCC4905D}"/>
              </a:ext>
            </a:extLst>
          </p:cNvPr>
          <p:cNvSpPr/>
          <p:nvPr/>
        </p:nvSpPr>
        <p:spPr>
          <a:xfrm>
            <a:off x="58674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six rows:</a:t>
            </a:r>
          </a:p>
          <a:p>
            <a:pPr algn="ctr"/>
            <a:r>
              <a:rPr lang="en-US" sz="2800" b="1" dirty="0">
                <a:solidFill>
                  <a:schemeClr val="tx1"/>
                </a:solidFill>
              </a:rPr>
              <a:t>cash inflows and cash outflows </a:t>
            </a:r>
          </a:p>
        </p:txBody>
      </p:sp>
    </p:spTree>
    <p:extLst>
      <p:ext uri="{BB962C8B-B14F-4D97-AF65-F5344CB8AC3E}">
        <p14:creationId xmlns:p14="http://schemas.microsoft.com/office/powerpoint/2010/main" val="1353744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CF775-B6B6-9EA6-EDCB-30A67ABBB8E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CF2B491-E360-2C96-DC87-109D4F52B1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60C499E-4B37-BFCF-BFEC-1377CCC498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9F3042-4CC8-88F8-99CD-AB73CB02DF7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BEC2936-6147-51AC-C4D3-5DBF06658871}"/>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7DF08E0-89AD-324F-E4DF-D542DD585F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0" y="2003502"/>
            <a:ext cx="16311032" cy="7940598"/>
          </a:xfrm>
          <a:prstGeom prst="rect">
            <a:avLst/>
          </a:prstGeom>
        </p:spPr>
      </p:pic>
      <p:sp>
        <p:nvSpPr>
          <p:cNvPr id="4" name="Freeform 2">
            <a:extLst>
              <a:ext uri="{FF2B5EF4-FFF2-40B4-BE49-F238E27FC236}">
                <a16:creationId xmlns:a16="http://schemas.microsoft.com/office/drawing/2014/main" id="{9AB7BD60-5AA0-365E-3D53-5FA125A201F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796D58-EBCB-37C4-74F0-5949D07CB73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3245002-2938-8A9F-ECBE-0C198E54B39F}"/>
              </a:ext>
            </a:extLst>
          </p:cNvPr>
          <p:cNvSpPr/>
          <p:nvPr/>
        </p:nvSpPr>
        <p:spPr>
          <a:xfrm>
            <a:off x="7772400" y="5143500"/>
            <a:ext cx="8077200" cy="3429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add the column details for the periods </a:t>
            </a:r>
          </a:p>
          <a:p>
            <a:pPr algn="ctr"/>
            <a:r>
              <a:rPr lang="en-US" sz="2800" b="1" dirty="0">
                <a:solidFill>
                  <a:schemeClr val="tx1"/>
                </a:solidFill>
              </a:rPr>
              <a:t>Then select finish</a:t>
            </a:r>
          </a:p>
        </p:txBody>
      </p:sp>
    </p:spTree>
    <p:extLst>
      <p:ext uri="{BB962C8B-B14F-4D97-AF65-F5344CB8AC3E}">
        <p14:creationId xmlns:p14="http://schemas.microsoft.com/office/powerpoint/2010/main" val="1939966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06A7-BE61-D9C6-A524-2AEC0515179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D8809-772C-5311-6A52-1140C53408B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E232607-CEE7-C059-2480-43F49B9B1F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E4B78DB-6EDD-2D3B-94B4-0129936AA1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2C89E0F-D76E-9703-1920-28CEF7734EF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BD8EE4-7AF0-7ED8-A315-C942253636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216DE750-1ADB-DFDA-815D-C192C6C839E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E3182A1-1446-CE70-933A-C284BD00B5A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14C9967-F3A9-44FD-9F22-5AF7F15DBCCB}"/>
              </a:ext>
            </a:extLst>
          </p:cNvPr>
          <p:cNvSpPr/>
          <p:nvPr/>
        </p:nvSpPr>
        <p:spPr>
          <a:xfrm>
            <a:off x="53340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has been created</a:t>
            </a:r>
          </a:p>
        </p:txBody>
      </p:sp>
      <p:sp>
        <p:nvSpPr>
          <p:cNvPr id="6" name="Rectangle 5">
            <a:extLst>
              <a:ext uri="{FF2B5EF4-FFF2-40B4-BE49-F238E27FC236}">
                <a16:creationId xmlns:a16="http://schemas.microsoft.com/office/drawing/2014/main" id="{CE529A27-30B6-41D5-52D4-2B7C56CDA53B}"/>
              </a:ext>
            </a:extLst>
          </p:cNvPr>
          <p:cNvSpPr/>
          <p:nvPr/>
        </p:nvSpPr>
        <p:spPr>
          <a:xfrm>
            <a:off x="5791200" y="6543966"/>
            <a:ext cx="6400800" cy="14951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we will search with template name to go to next step which run forecast</a:t>
            </a:r>
          </a:p>
        </p:txBody>
      </p:sp>
    </p:spTree>
    <p:extLst>
      <p:ext uri="{BB962C8B-B14F-4D97-AF65-F5344CB8AC3E}">
        <p14:creationId xmlns:p14="http://schemas.microsoft.com/office/powerpoint/2010/main" val="5022848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09DB-6DC3-2C5C-68A2-58B5777F71F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602416-2BFA-3453-C815-B1F68D56C50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9FC5CC6-53A7-EA0D-668E-7BAB162D814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D8B4A8-B8AD-48E0-EB62-82E747EF4A5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C200CEA-6993-DC4B-6B5B-48E6DCEED04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94ADBA6-D059-5132-2BAC-6F67A8A940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1845" y="2003502"/>
            <a:ext cx="16082433" cy="7788197"/>
          </a:xfrm>
          <a:prstGeom prst="rect">
            <a:avLst/>
          </a:prstGeom>
        </p:spPr>
      </p:pic>
      <p:sp>
        <p:nvSpPr>
          <p:cNvPr id="4" name="Freeform 2">
            <a:extLst>
              <a:ext uri="{FF2B5EF4-FFF2-40B4-BE49-F238E27FC236}">
                <a16:creationId xmlns:a16="http://schemas.microsoft.com/office/drawing/2014/main" id="{C7BD74FA-FA5B-5FC0-0EFB-1CD410B4D2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B27611E-7DB1-1DDE-4E38-A20D9928E42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E10264-3D2C-18D4-0A34-26B3FA0DF4AD}"/>
              </a:ext>
            </a:extLst>
          </p:cNvPr>
          <p:cNvSpPr/>
          <p:nvPr/>
        </p:nvSpPr>
        <p:spPr>
          <a:xfrm>
            <a:off x="7239000" y="5846518"/>
            <a:ext cx="42672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select run forecast</a:t>
            </a:r>
          </a:p>
        </p:txBody>
      </p:sp>
    </p:spTree>
    <p:extLst>
      <p:ext uri="{BB962C8B-B14F-4D97-AF65-F5344CB8AC3E}">
        <p14:creationId xmlns:p14="http://schemas.microsoft.com/office/powerpoint/2010/main" val="216468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2395</TotalTime>
  <Words>1182</Words>
  <Application>Microsoft Office PowerPoint</Application>
  <PresentationFormat>Custom</PresentationFormat>
  <Paragraphs>259</Paragraphs>
  <Slides>105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Green Modern Finance Business Report Presentation</dc:title>
  <cp:lastModifiedBy>Bassem Reda Sadek Mohamed Salama</cp:lastModifiedBy>
  <cp:revision>805</cp:revision>
  <dcterms:created xsi:type="dcterms:W3CDTF">2006-08-16T00:00:00Z</dcterms:created>
  <dcterms:modified xsi:type="dcterms:W3CDTF">2025-04-22T08:15:11Z</dcterms:modified>
  <dc:identifier>DAGhJXtxshI</dc:identifier>
</cp:coreProperties>
</file>